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7" r:id="rId2"/>
    <p:sldId id="258" r:id="rId3"/>
    <p:sldId id="259" r:id="rId4"/>
    <p:sldId id="260" r:id="rId5"/>
    <p:sldId id="261" r:id="rId6"/>
    <p:sldId id="262" r:id="rId7"/>
    <p:sldId id="283" r:id="rId8"/>
    <p:sldId id="278" r:id="rId9"/>
    <p:sldId id="263" r:id="rId10"/>
    <p:sldId id="279" r:id="rId11"/>
    <p:sldId id="264" r:id="rId12"/>
    <p:sldId id="265" r:id="rId13"/>
    <p:sldId id="266" r:id="rId14"/>
    <p:sldId id="267" r:id="rId15"/>
    <p:sldId id="268" r:id="rId16"/>
    <p:sldId id="269" r:id="rId17"/>
    <p:sldId id="270" r:id="rId18"/>
    <p:sldId id="280" r:id="rId19"/>
    <p:sldId id="271" r:id="rId20"/>
    <p:sldId id="284" r:id="rId21"/>
    <p:sldId id="273" r:id="rId22"/>
    <p:sldId id="274" r:id="rId23"/>
    <p:sldId id="275" r:id="rId24"/>
    <p:sldId id="285" r:id="rId25"/>
    <p:sldId id="276" r:id="rId26"/>
    <p:sldId id="282" r:id="rId27"/>
    <p:sldId id="286" r:id="rId28"/>
    <p:sldId id="281" r:id="rId29"/>
    <p:sldId id="27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99" autoAdjust="0"/>
    <p:restoredTop sz="94660"/>
  </p:normalViewPr>
  <p:slideViewPr>
    <p:cSldViewPr>
      <p:cViewPr varScale="1">
        <p:scale>
          <a:sx n="107" d="100"/>
          <a:sy n="107" d="100"/>
        </p:scale>
        <p:origin x="-1956" y="-90"/>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21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presProps" Target="pres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tableStyles" Target="tableStyles.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endParaRPr lang="en-IN" sz="3200" b="1" u="sng" kern="1200" dirty="0">
            <a:solidFill>
              <a:srgbClr val="FFFF00"/>
            </a:solidFill>
            <a:latin typeface="Algerian" panose="04020705040A02060702" pitchFamily="82" charset="0"/>
            <a:ea typeface="+mj-ea"/>
            <a:cs typeface="Arial" pitchFamily="34" charset="0"/>
          </a:endParaRP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06BE8DA3-CF9C-4226-828D-43B08E494BA6}" type="presOf" srcId="{111D5B47-666B-4DE5-917F-4EE2E01CF5A4}" destId="{502E4B8E-1F60-49BB-9DB7-4479E4C00005}" srcOrd="0" destOrd="0" presId="urn:microsoft.com/office/officeart/2005/8/layout/vList2"/>
    <dgm:cxn modelId="{AB7A03A5-0C8B-4D46-9E42-17AC9C76EED8}" srcId="{111D5B47-666B-4DE5-917F-4EE2E01CF5A4}" destId="{F36424A7-863D-4034-BDFE-106E985C667B}" srcOrd="0" destOrd="0" parTransId="{4D130F55-7681-4A92-BC5B-AF8715591305}" sibTransId="{E17639C3-DB8F-4141-9E36-6D2D8FA40B14}"/>
    <dgm:cxn modelId="{14D133F8-66EE-48E4-B0DA-8F0C0C91E73A}" type="presOf" srcId="{F36424A7-863D-4034-BDFE-106E985C667B}" destId="{81653A4B-6BD1-43AF-A106-74501597077A}" srcOrd="0" destOrd="0" presId="urn:microsoft.com/office/officeart/2005/8/layout/vList2"/>
    <dgm:cxn modelId="{971BC049-F1D0-4961-B93C-30255F3B83B3}"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p>
        <a:p>
          <a:pPr algn="ctr" rtl="0"/>
          <a:r>
            <a:rPr lang="en-US" sz="1800" b="1" u="sng" kern="1200" dirty="0">
              <a:solidFill>
                <a:srgbClr val="FFFF00"/>
              </a:solidFill>
              <a:latin typeface="Algerian" panose="04020705040A02060702" pitchFamily="82" charset="0"/>
              <a:ea typeface="+mj-ea"/>
              <a:cs typeface="Arial" pitchFamily="34" charset="0"/>
            </a:rPr>
            <a:t>(Category and qualification)</a:t>
          </a:r>
          <a:endParaRPr lang="en-IN" sz="1800" b="1" u="sng" kern="1200" dirty="0">
            <a:solidFill>
              <a:srgbClr val="FFFF00"/>
            </a:solidFill>
            <a:latin typeface="Algerian" panose="04020705040A02060702" pitchFamily="82" charset="0"/>
            <a:ea typeface="+mj-ea"/>
            <a:cs typeface="Arial" pitchFamily="34" charset="0"/>
          </a:endParaRP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5CC86536-90D3-4C5B-B0F4-C529BDD960BD}" type="presOf" srcId="{111D5B47-666B-4DE5-917F-4EE2E01CF5A4}" destId="{502E4B8E-1F60-49BB-9DB7-4479E4C00005}" srcOrd="0" destOrd="0" presId="urn:microsoft.com/office/officeart/2005/8/layout/vList2"/>
    <dgm:cxn modelId="{0CF2103A-699F-4ACF-B976-B33545EE7BC2}" type="presOf" srcId="{F36424A7-863D-4034-BDFE-106E985C667B}" destId="{81653A4B-6BD1-43AF-A106-74501597077A}" srcOrd="0" destOrd="0" presId="urn:microsoft.com/office/officeart/2005/8/layout/vList2"/>
    <dgm:cxn modelId="{AB7A03A5-0C8B-4D46-9E42-17AC9C76EED8}" srcId="{111D5B47-666B-4DE5-917F-4EE2E01CF5A4}" destId="{F36424A7-863D-4034-BDFE-106E985C667B}" srcOrd="0" destOrd="0" parTransId="{4D130F55-7681-4A92-BC5B-AF8715591305}" sibTransId="{E17639C3-DB8F-4141-9E36-6D2D8FA40B14}"/>
    <dgm:cxn modelId="{528F2501-82A0-4930-BE92-AC135E85C44C}"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p>
        <a:p>
          <a:pPr algn="ctr" rtl="0"/>
          <a:r>
            <a:rPr lang="en-US" sz="1800" b="1" u="sng" kern="1200" dirty="0">
              <a:solidFill>
                <a:srgbClr val="FFFF00"/>
              </a:solidFill>
              <a:latin typeface="Algerian" panose="04020705040A02060702" pitchFamily="82" charset="0"/>
              <a:ea typeface="+mj-ea"/>
              <a:cs typeface="Arial" pitchFamily="34" charset="0"/>
            </a:rPr>
            <a:t>(Category and qualification)</a:t>
          </a:r>
          <a:endParaRPr lang="en-IN" sz="1800" b="1" u="sng" kern="1200" dirty="0">
            <a:solidFill>
              <a:srgbClr val="FFFF00"/>
            </a:solidFill>
            <a:latin typeface="Algerian" panose="04020705040A02060702" pitchFamily="82" charset="0"/>
            <a:ea typeface="+mj-ea"/>
            <a:cs typeface="Arial" pitchFamily="34" charset="0"/>
          </a:endParaRP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AE8F5027-67EC-4512-8367-8A412E567B8D}" type="presOf" srcId="{F36424A7-863D-4034-BDFE-106E985C667B}" destId="{81653A4B-6BD1-43AF-A106-74501597077A}" srcOrd="0" destOrd="0" presId="urn:microsoft.com/office/officeart/2005/8/layout/vList2"/>
    <dgm:cxn modelId="{737C5394-31D9-4437-B6B0-2AED04BE73E9}" type="presOf" srcId="{111D5B47-666B-4DE5-917F-4EE2E01CF5A4}" destId="{502E4B8E-1F60-49BB-9DB7-4479E4C00005}" srcOrd="0" destOrd="0" presId="urn:microsoft.com/office/officeart/2005/8/layout/vList2"/>
    <dgm:cxn modelId="{AB7A03A5-0C8B-4D46-9E42-17AC9C76EED8}" srcId="{111D5B47-666B-4DE5-917F-4EE2E01CF5A4}" destId="{F36424A7-863D-4034-BDFE-106E985C667B}" srcOrd="0" destOrd="0" parTransId="{4D130F55-7681-4A92-BC5B-AF8715591305}" sibTransId="{E17639C3-DB8F-4141-9E36-6D2D8FA40B14}"/>
    <dgm:cxn modelId="{62E6F547-7246-46EE-9A8D-9F2EB8049F7C}"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endParaRPr lang="en-US" sz="2000" b="1" u="sng" kern="1200" dirty="0">
            <a:solidFill>
              <a:srgbClr val="FFFF00"/>
            </a:solidFill>
            <a:latin typeface="Algerian" panose="04020705040A02060702" pitchFamily="82" charset="0"/>
          </a:endParaRPr>
        </a:p>
        <a:p>
          <a:pPr algn="ctr" rtl="0"/>
          <a:r>
            <a:rPr lang="en-US" sz="3200" b="1" u="sng" kern="1200" dirty="0">
              <a:solidFill>
                <a:srgbClr val="FFFF00"/>
              </a:solidFill>
              <a:latin typeface="Algerian" panose="04020705040A02060702" pitchFamily="82" charset="0"/>
            </a:rPr>
            <a:t>AGNIPATH RECRUITMENT SCHEME </a:t>
          </a:r>
        </a:p>
        <a:p>
          <a:pPr algn="ctr" rtl="0"/>
          <a:endParaRPr lang="en-IN" sz="1800" b="1" u="sng" kern="1200" dirty="0">
            <a:solidFill>
              <a:srgbClr val="FFFF00"/>
            </a:solidFill>
            <a:latin typeface="Algerian" panose="04020705040A02060702" pitchFamily="82" charset="0"/>
            <a:ea typeface="+mj-ea"/>
            <a:cs typeface="Arial" pitchFamily="34" charset="0"/>
          </a:endParaRP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170FA830-C5A9-46A2-8945-AADD42EFE1A0}" type="presOf" srcId="{F36424A7-863D-4034-BDFE-106E985C667B}" destId="{81653A4B-6BD1-43AF-A106-74501597077A}" srcOrd="0" destOrd="0" presId="urn:microsoft.com/office/officeart/2005/8/layout/vList2"/>
    <dgm:cxn modelId="{9DA3B27E-B8AE-4BF0-BD82-67497A5EE16A}" type="presOf" srcId="{111D5B47-666B-4DE5-917F-4EE2E01CF5A4}" destId="{502E4B8E-1F60-49BB-9DB7-4479E4C00005}" srcOrd="0" destOrd="0" presId="urn:microsoft.com/office/officeart/2005/8/layout/vList2"/>
    <dgm:cxn modelId="{AB7A03A5-0C8B-4D46-9E42-17AC9C76EED8}" srcId="{111D5B47-666B-4DE5-917F-4EE2E01CF5A4}" destId="{F36424A7-863D-4034-BDFE-106E985C667B}" srcOrd="0" destOrd="0" parTransId="{4D130F55-7681-4A92-BC5B-AF8715591305}" sibTransId="{E17639C3-DB8F-4141-9E36-6D2D8FA40B14}"/>
    <dgm:cxn modelId="{1837E4DE-774B-4E4F-9BB3-BEFACB07819E}"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AB7A03A5-0C8B-4D46-9E42-17AC9C76EED8}" srcId="{111D5B47-666B-4DE5-917F-4EE2E01CF5A4}" destId="{F36424A7-863D-4034-BDFE-106E985C667B}" srcOrd="0" destOrd="0" parTransId="{4D130F55-7681-4A92-BC5B-AF8715591305}" sibTransId="{E17639C3-DB8F-4141-9E36-6D2D8FA40B14}"/>
    <dgm:cxn modelId="{9FD839B2-7CC9-452B-B17C-AFF08A89352F}" type="presOf" srcId="{F36424A7-863D-4034-BDFE-106E985C667B}" destId="{81653A4B-6BD1-43AF-A106-74501597077A}" srcOrd="0" destOrd="0" presId="urn:microsoft.com/office/officeart/2005/8/layout/vList2"/>
    <dgm:cxn modelId="{6B9C12B3-F683-4617-ACF1-0B1E208D57C7}" type="presOf" srcId="{111D5B47-666B-4DE5-917F-4EE2E01CF5A4}" destId="{502E4B8E-1F60-49BB-9DB7-4479E4C00005}" srcOrd="0" destOrd="0" presId="urn:microsoft.com/office/officeart/2005/8/layout/vList2"/>
    <dgm:cxn modelId="{A01CC69E-9B5F-4FDA-987D-2A9906573FC0}"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128C2B1E-4A49-4ECD-B20A-19FE4F43465B}" type="presOf" srcId="{111D5B47-666B-4DE5-917F-4EE2E01CF5A4}" destId="{502E4B8E-1F60-49BB-9DB7-4479E4C00005}" srcOrd="0" destOrd="0" presId="urn:microsoft.com/office/officeart/2005/8/layout/vList2"/>
    <dgm:cxn modelId="{D5413A9F-3C11-41CC-B276-79517A6D66F3}" type="presOf" srcId="{F36424A7-863D-4034-BDFE-106E985C667B}" destId="{81653A4B-6BD1-43AF-A106-74501597077A}" srcOrd="0" destOrd="0" presId="urn:microsoft.com/office/officeart/2005/8/layout/vList2"/>
    <dgm:cxn modelId="{AB7A03A5-0C8B-4D46-9E42-17AC9C76EED8}" srcId="{111D5B47-666B-4DE5-917F-4EE2E01CF5A4}" destId="{F36424A7-863D-4034-BDFE-106E985C667B}" srcOrd="0" destOrd="0" parTransId="{4D130F55-7681-4A92-BC5B-AF8715591305}" sibTransId="{E17639C3-DB8F-4141-9E36-6D2D8FA40B14}"/>
    <dgm:cxn modelId="{C34FCF2D-32E1-4703-BC3B-BC3D921C4198}"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80C7205B-399D-418D-BC42-FF38B29F2FBF}" type="presOf" srcId="{111D5B47-666B-4DE5-917F-4EE2E01CF5A4}" destId="{502E4B8E-1F60-49BB-9DB7-4479E4C00005}" srcOrd="0" destOrd="0" presId="urn:microsoft.com/office/officeart/2005/8/layout/vList2"/>
    <dgm:cxn modelId="{AB7A03A5-0C8B-4D46-9E42-17AC9C76EED8}" srcId="{111D5B47-666B-4DE5-917F-4EE2E01CF5A4}" destId="{F36424A7-863D-4034-BDFE-106E985C667B}" srcOrd="0" destOrd="0" parTransId="{4D130F55-7681-4A92-BC5B-AF8715591305}" sibTransId="{E17639C3-DB8F-4141-9E36-6D2D8FA40B14}"/>
    <dgm:cxn modelId="{CF4646CA-3429-4A5F-BD1A-EFB6D03DE41B}" type="presOf" srcId="{F36424A7-863D-4034-BDFE-106E985C667B}" destId="{81653A4B-6BD1-43AF-A106-74501597077A}" srcOrd="0" destOrd="0" presId="urn:microsoft.com/office/officeart/2005/8/layout/vList2"/>
    <dgm:cxn modelId="{F69EAD56-5F2D-4B97-9732-97DD84CB0FB7}"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AB7A03A5-0C8B-4D46-9E42-17AC9C76EED8}" srcId="{111D5B47-666B-4DE5-917F-4EE2E01CF5A4}" destId="{F36424A7-863D-4034-BDFE-106E985C667B}" srcOrd="0" destOrd="0" parTransId="{4D130F55-7681-4A92-BC5B-AF8715591305}" sibTransId="{E17639C3-DB8F-4141-9E36-6D2D8FA40B14}"/>
    <dgm:cxn modelId="{03FA1EC4-8A5C-42D5-B28F-1A31AC3AABEF}" type="presOf" srcId="{F36424A7-863D-4034-BDFE-106E985C667B}" destId="{81653A4B-6BD1-43AF-A106-74501597077A}" srcOrd="0" destOrd="0" presId="urn:microsoft.com/office/officeart/2005/8/layout/vList2"/>
    <dgm:cxn modelId="{A4A62EDA-F3A4-4237-A147-24707C0F6569}" type="presOf" srcId="{111D5B47-666B-4DE5-917F-4EE2E01CF5A4}" destId="{502E4B8E-1F60-49BB-9DB7-4479E4C00005}" srcOrd="0" destOrd="0" presId="urn:microsoft.com/office/officeart/2005/8/layout/vList2"/>
    <dgm:cxn modelId="{B01432BA-15D8-463C-8F03-3BDC6FDACFEE}"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D945F32E-DDD5-4262-855D-E9E13B9315CE}" type="presOf" srcId="{F36424A7-863D-4034-BDFE-106E985C667B}" destId="{81653A4B-6BD1-43AF-A106-74501597077A}" srcOrd="0" destOrd="0" presId="urn:microsoft.com/office/officeart/2005/8/layout/vList2"/>
    <dgm:cxn modelId="{FC221575-B6A4-43C2-81AB-6677B9445361}" type="presOf" srcId="{111D5B47-666B-4DE5-917F-4EE2E01CF5A4}" destId="{502E4B8E-1F60-49BB-9DB7-4479E4C00005}" srcOrd="0" destOrd="0" presId="urn:microsoft.com/office/officeart/2005/8/layout/vList2"/>
    <dgm:cxn modelId="{AB7A03A5-0C8B-4D46-9E42-17AC9C76EED8}" srcId="{111D5B47-666B-4DE5-917F-4EE2E01CF5A4}" destId="{F36424A7-863D-4034-BDFE-106E985C667B}" srcOrd="0" destOrd="0" parTransId="{4D130F55-7681-4A92-BC5B-AF8715591305}" sibTransId="{E17639C3-DB8F-4141-9E36-6D2D8FA40B14}"/>
    <dgm:cxn modelId="{021BF294-6AFA-4883-92D2-3198E145D60E}"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AB7A03A5-0C8B-4D46-9E42-17AC9C76EED8}" srcId="{111D5B47-666B-4DE5-917F-4EE2E01CF5A4}" destId="{F36424A7-863D-4034-BDFE-106E985C667B}" srcOrd="0" destOrd="0" parTransId="{4D130F55-7681-4A92-BC5B-AF8715591305}" sibTransId="{E17639C3-DB8F-4141-9E36-6D2D8FA40B14}"/>
    <dgm:cxn modelId="{85AFAFB8-7AFB-40C9-B049-B1B4B8822F64}" type="presOf" srcId="{F36424A7-863D-4034-BDFE-106E985C667B}" destId="{81653A4B-6BD1-43AF-A106-74501597077A}" srcOrd="0" destOrd="0" presId="urn:microsoft.com/office/officeart/2005/8/layout/vList2"/>
    <dgm:cxn modelId="{7EDC52C6-8BD7-4F5A-BD1B-2D26B2AA065B}" type="presOf" srcId="{111D5B47-666B-4DE5-917F-4EE2E01CF5A4}" destId="{502E4B8E-1F60-49BB-9DB7-4479E4C00005}" srcOrd="0" destOrd="0" presId="urn:microsoft.com/office/officeart/2005/8/layout/vList2"/>
    <dgm:cxn modelId="{45A6795D-BCF5-43F1-9667-63F0D8D091AA}"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AA71841A-8F01-408E-B95A-9BBA3C9A11A1}" type="presOf" srcId="{F36424A7-863D-4034-BDFE-106E985C667B}" destId="{81653A4B-6BD1-43AF-A106-74501597077A}" srcOrd="0" destOrd="0" presId="urn:microsoft.com/office/officeart/2005/8/layout/vList2"/>
    <dgm:cxn modelId="{AB7A03A5-0C8B-4D46-9E42-17AC9C76EED8}" srcId="{111D5B47-666B-4DE5-917F-4EE2E01CF5A4}" destId="{F36424A7-863D-4034-BDFE-106E985C667B}" srcOrd="0" destOrd="0" parTransId="{4D130F55-7681-4A92-BC5B-AF8715591305}" sibTransId="{E17639C3-DB8F-4141-9E36-6D2D8FA40B14}"/>
    <dgm:cxn modelId="{261ED8A5-D2F9-4795-B965-D17A47E34DA1}" type="presOf" srcId="{111D5B47-666B-4DE5-917F-4EE2E01CF5A4}" destId="{502E4B8E-1F60-49BB-9DB7-4479E4C00005}" srcOrd="0" destOrd="0" presId="urn:microsoft.com/office/officeart/2005/8/layout/vList2"/>
    <dgm:cxn modelId="{4C14673B-D10C-40DC-A925-D26024FC02FD}"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endParaRPr lang="en-IN" sz="3200" b="1" u="sng" kern="1200" dirty="0">
            <a:solidFill>
              <a:srgbClr val="FFFF00"/>
            </a:solidFill>
            <a:latin typeface="Algerian" panose="04020705040A02060702" pitchFamily="82" charset="0"/>
            <a:ea typeface="+mj-ea"/>
            <a:cs typeface="Arial" pitchFamily="34" charset="0"/>
          </a:endParaRP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125B291B-92FA-4F64-B03E-4AC089DC4091}" type="presOf" srcId="{111D5B47-666B-4DE5-917F-4EE2E01CF5A4}" destId="{502E4B8E-1F60-49BB-9DB7-4479E4C00005}" srcOrd="0" destOrd="0" presId="urn:microsoft.com/office/officeart/2005/8/layout/vList2"/>
    <dgm:cxn modelId="{E330A422-FCDA-4836-8726-91B3122EF496}" type="presOf" srcId="{F36424A7-863D-4034-BDFE-106E985C667B}" destId="{81653A4B-6BD1-43AF-A106-74501597077A}" srcOrd="0" destOrd="0" presId="urn:microsoft.com/office/officeart/2005/8/layout/vList2"/>
    <dgm:cxn modelId="{AB7A03A5-0C8B-4D46-9E42-17AC9C76EED8}" srcId="{111D5B47-666B-4DE5-917F-4EE2E01CF5A4}" destId="{F36424A7-863D-4034-BDFE-106E985C667B}" srcOrd="0" destOrd="0" parTransId="{4D130F55-7681-4A92-BC5B-AF8715591305}" sibTransId="{E17639C3-DB8F-4141-9E36-6D2D8FA40B14}"/>
    <dgm:cxn modelId="{77C32419-9C28-49CD-9753-31C381CC7C61}"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BCAB5597-BED6-41E8-B653-1EC2A7B3C80D}" type="presOf" srcId="{111D5B47-666B-4DE5-917F-4EE2E01CF5A4}" destId="{502E4B8E-1F60-49BB-9DB7-4479E4C00005}" srcOrd="0" destOrd="0" presId="urn:microsoft.com/office/officeart/2005/8/layout/vList2"/>
    <dgm:cxn modelId="{AB7A03A5-0C8B-4D46-9E42-17AC9C76EED8}" srcId="{111D5B47-666B-4DE5-917F-4EE2E01CF5A4}" destId="{F36424A7-863D-4034-BDFE-106E985C667B}" srcOrd="0" destOrd="0" parTransId="{4D130F55-7681-4A92-BC5B-AF8715591305}" sibTransId="{E17639C3-DB8F-4141-9E36-6D2D8FA40B14}"/>
    <dgm:cxn modelId="{1CC9D9B8-7993-4EE5-9832-761A202D84C3}" type="presOf" srcId="{F36424A7-863D-4034-BDFE-106E985C667B}" destId="{81653A4B-6BD1-43AF-A106-74501597077A}" srcOrd="0" destOrd="0" presId="urn:microsoft.com/office/officeart/2005/8/layout/vList2"/>
    <dgm:cxn modelId="{644795A9-AA46-4547-8AB0-116B89B9B1DD}"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EDADF373-3073-4EDB-BFBB-25ABA163DC85}" type="presOf" srcId="{F36424A7-863D-4034-BDFE-106E985C667B}" destId="{81653A4B-6BD1-43AF-A106-74501597077A}" srcOrd="0" destOrd="0" presId="urn:microsoft.com/office/officeart/2005/8/layout/vList2"/>
    <dgm:cxn modelId="{AB7A03A5-0C8B-4D46-9E42-17AC9C76EED8}" srcId="{111D5B47-666B-4DE5-917F-4EE2E01CF5A4}" destId="{F36424A7-863D-4034-BDFE-106E985C667B}" srcOrd="0" destOrd="0" parTransId="{4D130F55-7681-4A92-BC5B-AF8715591305}" sibTransId="{E17639C3-DB8F-4141-9E36-6D2D8FA40B14}"/>
    <dgm:cxn modelId="{6863E5BB-4220-48D2-A974-A01836DC5A53}" type="presOf" srcId="{111D5B47-666B-4DE5-917F-4EE2E01CF5A4}" destId="{502E4B8E-1F60-49BB-9DB7-4479E4C00005}" srcOrd="0" destOrd="0" presId="urn:microsoft.com/office/officeart/2005/8/layout/vList2"/>
    <dgm:cxn modelId="{A743ABFF-9D66-46AC-844D-2EBFF019A85D}"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D7CE1614-0B46-454F-AD2E-59338EDD7885}" type="presOf" srcId="{111D5B47-666B-4DE5-917F-4EE2E01CF5A4}" destId="{502E4B8E-1F60-49BB-9DB7-4479E4C00005}" srcOrd="0" destOrd="0" presId="urn:microsoft.com/office/officeart/2005/8/layout/vList2"/>
    <dgm:cxn modelId="{AB7A03A5-0C8B-4D46-9E42-17AC9C76EED8}" srcId="{111D5B47-666B-4DE5-917F-4EE2E01CF5A4}" destId="{F36424A7-863D-4034-BDFE-106E985C667B}" srcOrd="0" destOrd="0" parTransId="{4D130F55-7681-4A92-BC5B-AF8715591305}" sibTransId="{E17639C3-DB8F-4141-9E36-6D2D8FA40B14}"/>
    <dgm:cxn modelId="{3C5864B5-80E1-40EA-A4AC-04AE87B2627D}" type="presOf" srcId="{F36424A7-863D-4034-BDFE-106E985C667B}" destId="{81653A4B-6BD1-43AF-A106-74501597077A}" srcOrd="0" destOrd="0" presId="urn:microsoft.com/office/officeart/2005/8/layout/vList2"/>
    <dgm:cxn modelId="{91F25F24-12B2-48AD-A612-0C0408899674}"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44F90E93-3A26-4599-8C90-E404356A7177}" type="presOf" srcId="{111D5B47-666B-4DE5-917F-4EE2E01CF5A4}" destId="{502E4B8E-1F60-49BB-9DB7-4479E4C00005}" srcOrd="0" destOrd="0" presId="urn:microsoft.com/office/officeart/2005/8/layout/vList2"/>
    <dgm:cxn modelId="{AB7A03A5-0C8B-4D46-9E42-17AC9C76EED8}" srcId="{111D5B47-666B-4DE5-917F-4EE2E01CF5A4}" destId="{F36424A7-863D-4034-BDFE-106E985C667B}" srcOrd="0" destOrd="0" parTransId="{4D130F55-7681-4A92-BC5B-AF8715591305}" sibTransId="{E17639C3-DB8F-4141-9E36-6D2D8FA40B14}"/>
    <dgm:cxn modelId="{FE01D0D8-1BD8-4CBD-9DFE-695871F92D6C}" type="presOf" srcId="{F36424A7-863D-4034-BDFE-106E985C667B}" destId="{81653A4B-6BD1-43AF-A106-74501597077A}" srcOrd="0" destOrd="0" presId="urn:microsoft.com/office/officeart/2005/8/layout/vList2"/>
    <dgm:cxn modelId="{C187DEAD-96FB-4C37-9F9F-934EFED82D65}"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8B403726-081B-4CD3-B81A-560E8B3D7172}" type="presOf" srcId="{111D5B47-666B-4DE5-917F-4EE2E01CF5A4}" destId="{502E4B8E-1F60-49BB-9DB7-4479E4C00005}" srcOrd="0" destOrd="0" presId="urn:microsoft.com/office/officeart/2005/8/layout/vList2"/>
    <dgm:cxn modelId="{C312DE2E-2EC4-450B-967C-E660E96FE6FF}" type="presOf" srcId="{F36424A7-863D-4034-BDFE-106E985C667B}" destId="{81653A4B-6BD1-43AF-A106-74501597077A}" srcOrd="0" destOrd="0" presId="urn:microsoft.com/office/officeart/2005/8/layout/vList2"/>
    <dgm:cxn modelId="{AB7A03A5-0C8B-4D46-9E42-17AC9C76EED8}" srcId="{111D5B47-666B-4DE5-917F-4EE2E01CF5A4}" destId="{F36424A7-863D-4034-BDFE-106E985C667B}" srcOrd="0" destOrd="0" parTransId="{4D130F55-7681-4A92-BC5B-AF8715591305}" sibTransId="{E17639C3-DB8F-4141-9E36-6D2D8FA40B14}"/>
    <dgm:cxn modelId="{600BDDDB-C533-43F6-8E65-AD2E0FD9795D}"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DF1AF22A-AAD8-46BE-94FE-53E0D7E6F73B}" type="presOf" srcId="{111D5B47-666B-4DE5-917F-4EE2E01CF5A4}" destId="{502E4B8E-1F60-49BB-9DB7-4479E4C00005}" srcOrd="0" destOrd="0" presId="urn:microsoft.com/office/officeart/2005/8/layout/vList2"/>
    <dgm:cxn modelId="{AB7A03A5-0C8B-4D46-9E42-17AC9C76EED8}" srcId="{111D5B47-666B-4DE5-917F-4EE2E01CF5A4}" destId="{F36424A7-863D-4034-BDFE-106E985C667B}" srcOrd="0" destOrd="0" parTransId="{4D130F55-7681-4A92-BC5B-AF8715591305}" sibTransId="{E17639C3-DB8F-4141-9E36-6D2D8FA40B14}"/>
    <dgm:cxn modelId="{E314BFB1-6D59-4CC6-BB11-AA99B601EB49}" type="presOf" srcId="{F36424A7-863D-4034-BDFE-106E985C667B}" destId="{81653A4B-6BD1-43AF-A106-74501597077A}" srcOrd="0" destOrd="0" presId="urn:microsoft.com/office/officeart/2005/8/layout/vList2"/>
    <dgm:cxn modelId="{463D11AA-2564-4227-927A-51F269C54ABE}"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51C00236-52B7-4244-9645-4F1DE63A73B1}" type="presOf" srcId="{111D5B47-666B-4DE5-917F-4EE2E01CF5A4}" destId="{502E4B8E-1F60-49BB-9DB7-4479E4C00005}" srcOrd="0" destOrd="0" presId="urn:microsoft.com/office/officeart/2005/8/layout/vList2"/>
    <dgm:cxn modelId="{A3FCA277-8548-4C43-8815-DB7F7E4DC293}" type="presOf" srcId="{F36424A7-863D-4034-BDFE-106E985C667B}" destId="{81653A4B-6BD1-43AF-A106-74501597077A}" srcOrd="0" destOrd="0" presId="urn:microsoft.com/office/officeart/2005/8/layout/vList2"/>
    <dgm:cxn modelId="{AB7A03A5-0C8B-4D46-9E42-17AC9C76EED8}" srcId="{111D5B47-666B-4DE5-917F-4EE2E01CF5A4}" destId="{F36424A7-863D-4034-BDFE-106E985C667B}" srcOrd="0" destOrd="0" parTransId="{4D130F55-7681-4A92-BC5B-AF8715591305}" sibTransId="{E17639C3-DB8F-4141-9E36-6D2D8FA40B14}"/>
    <dgm:cxn modelId="{FA35DF8C-23EE-44FC-B47B-2BE28C8E3B2F}"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94EA4F47-2741-4094-A738-48EE3F4F875B}" type="presOf" srcId="{F36424A7-863D-4034-BDFE-106E985C667B}" destId="{81653A4B-6BD1-43AF-A106-74501597077A}" srcOrd="0" destOrd="0" presId="urn:microsoft.com/office/officeart/2005/8/layout/vList2"/>
    <dgm:cxn modelId="{AB7A03A5-0C8B-4D46-9E42-17AC9C76EED8}" srcId="{111D5B47-666B-4DE5-917F-4EE2E01CF5A4}" destId="{F36424A7-863D-4034-BDFE-106E985C667B}" srcOrd="0" destOrd="0" parTransId="{4D130F55-7681-4A92-BC5B-AF8715591305}" sibTransId="{E17639C3-DB8F-4141-9E36-6D2D8FA40B14}"/>
    <dgm:cxn modelId="{E79DF5D8-31A5-43C8-A7DA-04C26F20D5BF}" type="presOf" srcId="{111D5B47-666B-4DE5-917F-4EE2E01CF5A4}" destId="{502E4B8E-1F60-49BB-9DB7-4479E4C00005}" srcOrd="0" destOrd="0" presId="urn:microsoft.com/office/officeart/2005/8/layout/vList2"/>
    <dgm:cxn modelId="{C5944689-8AF8-4222-8295-85E3D9C66AF5}"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endParaRPr lang="en-IN" sz="3200" b="1" u="sng" kern="1200" dirty="0">
            <a:solidFill>
              <a:srgbClr val="FFFF00"/>
            </a:solidFill>
            <a:latin typeface="Algerian" panose="04020705040A02060702" pitchFamily="82" charset="0"/>
            <a:ea typeface="+mj-ea"/>
            <a:cs typeface="Arial" pitchFamily="34" charset="0"/>
          </a:endParaRP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Y="-9362">
        <dgm:presLayoutVars>
          <dgm:chMax val="0"/>
          <dgm:bulletEnabled val="1"/>
        </dgm:presLayoutVars>
      </dgm:prSet>
      <dgm:spPr/>
    </dgm:pt>
  </dgm:ptLst>
  <dgm:cxnLst>
    <dgm:cxn modelId="{DC2E4B08-7FEA-4402-A5C7-29EC63E6465C}" type="presOf" srcId="{F36424A7-863D-4034-BDFE-106E985C667B}" destId="{81653A4B-6BD1-43AF-A106-74501597077A}" srcOrd="0" destOrd="0" presId="urn:microsoft.com/office/officeart/2005/8/layout/vList2"/>
    <dgm:cxn modelId="{AB7A03A5-0C8B-4D46-9E42-17AC9C76EED8}" srcId="{111D5B47-666B-4DE5-917F-4EE2E01CF5A4}" destId="{F36424A7-863D-4034-BDFE-106E985C667B}" srcOrd="0" destOrd="0" parTransId="{4D130F55-7681-4A92-BC5B-AF8715591305}" sibTransId="{E17639C3-DB8F-4141-9E36-6D2D8FA40B14}"/>
    <dgm:cxn modelId="{72F4E4B0-AC93-48EE-80BE-E256DAC6C992}" type="presOf" srcId="{111D5B47-666B-4DE5-917F-4EE2E01CF5A4}" destId="{502E4B8E-1F60-49BB-9DB7-4479E4C00005}" srcOrd="0" destOrd="0" presId="urn:microsoft.com/office/officeart/2005/8/layout/vList2"/>
    <dgm:cxn modelId="{5D3963CE-CCF7-448F-9E60-508486D564B4}"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endParaRPr lang="en-IN" sz="3200" b="1" u="sng" kern="1200" dirty="0">
            <a:solidFill>
              <a:srgbClr val="FFFF00"/>
            </a:solidFill>
            <a:latin typeface="Algerian" panose="04020705040A02060702" pitchFamily="82" charset="0"/>
            <a:ea typeface="+mj-ea"/>
            <a:cs typeface="Arial" pitchFamily="34" charset="0"/>
          </a:endParaRP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256E9233-93B9-4553-9085-27BB0FF207C3}" type="presOf" srcId="{111D5B47-666B-4DE5-917F-4EE2E01CF5A4}" destId="{502E4B8E-1F60-49BB-9DB7-4479E4C00005}" srcOrd="0" destOrd="0" presId="urn:microsoft.com/office/officeart/2005/8/layout/vList2"/>
    <dgm:cxn modelId="{A8CE5F8B-AF6F-4820-AE89-FB57DD2AC68B}" type="presOf" srcId="{F36424A7-863D-4034-BDFE-106E985C667B}" destId="{81653A4B-6BD1-43AF-A106-74501597077A}" srcOrd="0" destOrd="0" presId="urn:microsoft.com/office/officeart/2005/8/layout/vList2"/>
    <dgm:cxn modelId="{AB7A03A5-0C8B-4D46-9E42-17AC9C76EED8}" srcId="{111D5B47-666B-4DE5-917F-4EE2E01CF5A4}" destId="{F36424A7-863D-4034-BDFE-106E985C667B}" srcOrd="0" destOrd="0" parTransId="{4D130F55-7681-4A92-BC5B-AF8715591305}" sibTransId="{E17639C3-DB8F-4141-9E36-6D2D8FA40B14}"/>
    <dgm:cxn modelId="{C04DD625-6526-4430-A2D9-490EB74434BE}"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endParaRPr lang="en-IN" sz="3200" b="1" u="sng" kern="1200" dirty="0">
            <a:solidFill>
              <a:srgbClr val="FFFF00"/>
            </a:solidFill>
            <a:latin typeface="Algerian" panose="04020705040A02060702" pitchFamily="82" charset="0"/>
            <a:ea typeface="+mj-ea"/>
            <a:cs typeface="Arial" pitchFamily="34" charset="0"/>
          </a:endParaRP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AB7A03A5-0C8B-4D46-9E42-17AC9C76EED8}" srcId="{111D5B47-666B-4DE5-917F-4EE2E01CF5A4}" destId="{F36424A7-863D-4034-BDFE-106E985C667B}" srcOrd="0" destOrd="0" parTransId="{4D130F55-7681-4A92-BC5B-AF8715591305}" sibTransId="{E17639C3-DB8F-4141-9E36-6D2D8FA40B14}"/>
    <dgm:cxn modelId="{E3B62CF7-DE25-4B06-83AA-BC4F0283D4AA}" type="presOf" srcId="{F36424A7-863D-4034-BDFE-106E985C667B}" destId="{81653A4B-6BD1-43AF-A106-74501597077A}" srcOrd="0" destOrd="0" presId="urn:microsoft.com/office/officeart/2005/8/layout/vList2"/>
    <dgm:cxn modelId="{D88B43FA-7DF0-46B2-96DE-E637F67DC0F2}" type="presOf" srcId="{111D5B47-666B-4DE5-917F-4EE2E01CF5A4}" destId="{502E4B8E-1F60-49BB-9DB7-4479E4C00005}" srcOrd="0" destOrd="0" presId="urn:microsoft.com/office/officeart/2005/8/layout/vList2"/>
    <dgm:cxn modelId="{68568A38-2A67-4849-8365-C39D623133D0}"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endParaRPr lang="en-IN" sz="3200" b="1" u="sng" kern="1200" dirty="0">
            <a:solidFill>
              <a:srgbClr val="FFFF00"/>
            </a:solidFill>
            <a:latin typeface="Algerian" panose="04020705040A02060702" pitchFamily="82" charset="0"/>
            <a:ea typeface="+mj-ea"/>
            <a:cs typeface="Arial" pitchFamily="34" charset="0"/>
          </a:endParaRP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Y="-2281">
        <dgm:presLayoutVars>
          <dgm:chMax val="0"/>
          <dgm:bulletEnabled val="1"/>
        </dgm:presLayoutVars>
      </dgm:prSet>
      <dgm:spPr/>
    </dgm:pt>
  </dgm:ptLst>
  <dgm:cxnLst>
    <dgm:cxn modelId="{2D99575C-FED7-4605-901E-131F49FF0328}" type="presOf" srcId="{F36424A7-863D-4034-BDFE-106E985C667B}" destId="{81653A4B-6BD1-43AF-A106-74501597077A}" srcOrd="0" destOrd="0" presId="urn:microsoft.com/office/officeart/2005/8/layout/vList2"/>
    <dgm:cxn modelId="{AB7A03A5-0C8B-4D46-9E42-17AC9C76EED8}" srcId="{111D5B47-666B-4DE5-917F-4EE2E01CF5A4}" destId="{F36424A7-863D-4034-BDFE-106E985C667B}" srcOrd="0" destOrd="0" parTransId="{4D130F55-7681-4A92-BC5B-AF8715591305}" sibTransId="{E17639C3-DB8F-4141-9E36-6D2D8FA40B14}"/>
    <dgm:cxn modelId="{625014FE-0F10-44F0-939B-EC3649AA2D28}" type="presOf" srcId="{111D5B47-666B-4DE5-917F-4EE2E01CF5A4}" destId="{502E4B8E-1F60-49BB-9DB7-4479E4C00005}" srcOrd="0" destOrd="0" presId="urn:microsoft.com/office/officeart/2005/8/layout/vList2"/>
    <dgm:cxn modelId="{1ADF8B37-A1DA-419E-B1B8-CA81C2B3C9D3}"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endParaRPr lang="en-IN" sz="3200" b="1" u="sng" kern="1200" dirty="0">
            <a:solidFill>
              <a:srgbClr val="FFFF00"/>
            </a:solidFill>
            <a:latin typeface="Algerian" panose="04020705040A02060702" pitchFamily="82" charset="0"/>
            <a:ea typeface="+mj-ea"/>
            <a:cs typeface="Arial" pitchFamily="34" charset="0"/>
          </a:endParaRP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50B1E25E-67A8-460C-8DA1-4C207887C7E5}" type="presOf" srcId="{111D5B47-666B-4DE5-917F-4EE2E01CF5A4}" destId="{502E4B8E-1F60-49BB-9DB7-4479E4C00005}" srcOrd="0" destOrd="0" presId="urn:microsoft.com/office/officeart/2005/8/layout/vList2"/>
    <dgm:cxn modelId="{25CC5F7F-50BE-4FA7-8EC2-C420B749F75C}" type="presOf" srcId="{F36424A7-863D-4034-BDFE-106E985C667B}" destId="{81653A4B-6BD1-43AF-A106-74501597077A}" srcOrd="0" destOrd="0" presId="urn:microsoft.com/office/officeart/2005/8/layout/vList2"/>
    <dgm:cxn modelId="{AB7A03A5-0C8B-4D46-9E42-17AC9C76EED8}" srcId="{111D5B47-666B-4DE5-917F-4EE2E01CF5A4}" destId="{F36424A7-863D-4034-BDFE-106E985C667B}" srcOrd="0" destOrd="0" parTransId="{4D130F55-7681-4A92-BC5B-AF8715591305}" sibTransId="{E17639C3-DB8F-4141-9E36-6D2D8FA40B14}"/>
    <dgm:cxn modelId="{D496E55E-664A-4F58-BCBD-F1D97B0D0768}"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endParaRPr lang="en-IN" sz="3200" b="1" u="sng" kern="1200" dirty="0">
            <a:solidFill>
              <a:srgbClr val="FFFF00"/>
            </a:solidFill>
            <a:latin typeface="Algerian" panose="04020705040A02060702" pitchFamily="82" charset="0"/>
            <a:ea typeface="+mj-ea"/>
            <a:cs typeface="Arial" pitchFamily="34" charset="0"/>
          </a:endParaRP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Y="-9362">
        <dgm:presLayoutVars>
          <dgm:chMax val="0"/>
          <dgm:bulletEnabled val="1"/>
        </dgm:presLayoutVars>
      </dgm:prSet>
      <dgm:spPr/>
    </dgm:pt>
  </dgm:ptLst>
  <dgm:cxnLst>
    <dgm:cxn modelId="{B2F89330-0724-4890-A538-C3BD771D60DE}" type="presOf" srcId="{111D5B47-666B-4DE5-917F-4EE2E01CF5A4}" destId="{502E4B8E-1F60-49BB-9DB7-4479E4C00005}" srcOrd="0" destOrd="0" presId="urn:microsoft.com/office/officeart/2005/8/layout/vList2"/>
    <dgm:cxn modelId="{AB7A03A5-0C8B-4D46-9E42-17AC9C76EED8}" srcId="{111D5B47-666B-4DE5-917F-4EE2E01CF5A4}" destId="{F36424A7-863D-4034-BDFE-106E985C667B}" srcOrd="0" destOrd="0" parTransId="{4D130F55-7681-4A92-BC5B-AF8715591305}" sibTransId="{E17639C3-DB8F-4141-9E36-6D2D8FA40B14}"/>
    <dgm:cxn modelId="{FF9779D5-85CF-4CAA-B5CB-13FB9AF67BDE}" type="presOf" srcId="{F36424A7-863D-4034-BDFE-106E985C667B}" destId="{81653A4B-6BD1-43AF-A106-74501597077A}" srcOrd="0" destOrd="0" presId="urn:microsoft.com/office/officeart/2005/8/layout/vList2"/>
    <dgm:cxn modelId="{4B9F0B78-50A6-416E-B0D3-7B659E19A2A5}"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11D5B47-666B-4DE5-917F-4EE2E01CF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424A7-863D-4034-BDFE-106E985C667B}">
      <dgm:prSet custT="1"/>
      <dgm:spPr>
        <a:solidFill>
          <a:srgbClr val="FF0000"/>
        </a:solidFill>
      </dgm:spPr>
      <dgm:t>
        <a:bodyPr/>
        <a:lstStyle/>
        <a:p>
          <a:pPr algn="ctr" rtl="0"/>
          <a:r>
            <a:rPr lang="en-US" sz="3200" b="1" u="sng" kern="1200" dirty="0">
              <a:solidFill>
                <a:srgbClr val="FFFF00"/>
              </a:solidFill>
              <a:latin typeface="Algerian" panose="04020705040A02060702" pitchFamily="82" charset="0"/>
            </a:rPr>
            <a:t>AGNIPATH RECRUITMENT SCHEME </a:t>
          </a:r>
          <a:endParaRPr lang="en-IN" sz="3200" b="1" u="sng" kern="1200" dirty="0">
            <a:solidFill>
              <a:srgbClr val="FFFF00"/>
            </a:solidFill>
            <a:latin typeface="Algerian" panose="04020705040A02060702" pitchFamily="82" charset="0"/>
            <a:ea typeface="+mj-ea"/>
            <a:cs typeface="Arial" pitchFamily="34" charset="0"/>
          </a:endParaRPr>
        </a:p>
      </dgm:t>
    </dgm:pt>
    <dgm:pt modelId="{4D130F55-7681-4A92-BC5B-AF8715591305}" type="parTrans" cxnId="{AB7A03A5-0C8B-4D46-9E42-17AC9C76EED8}">
      <dgm:prSet/>
      <dgm:spPr/>
      <dgm:t>
        <a:bodyPr/>
        <a:lstStyle/>
        <a:p>
          <a:endParaRPr lang="en-US"/>
        </a:p>
      </dgm:t>
    </dgm:pt>
    <dgm:pt modelId="{E17639C3-DB8F-4141-9E36-6D2D8FA40B14}" type="sibTrans" cxnId="{AB7A03A5-0C8B-4D46-9E42-17AC9C76EED8}">
      <dgm:prSet/>
      <dgm:spPr/>
      <dgm:t>
        <a:bodyPr/>
        <a:lstStyle/>
        <a:p>
          <a:endParaRPr lang="en-US"/>
        </a:p>
      </dgm:t>
    </dgm:pt>
    <dgm:pt modelId="{502E4B8E-1F60-49BB-9DB7-4479E4C00005}" type="pres">
      <dgm:prSet presAssocID="{111D5B47-666B-4DE5-917F-4EE2E01CF5A4}" presName="linear" presStyleCnt="0">
        <dgm:presLayoutVars>
          <dgm:animLvl val="lvl"/>
          <dgm:resizeHandles val="exact"/>
        </dgm:presLayoutVars>
      </dgm:prSet>
      <dgm:spPr/>
    </dgm:pt>
    <dgm:pt modelId="{81653A4B-6BD1-43AF-A106-74501597077A}" type="pres">
      <dgm:prSet presAssocID="{F36424A7-863D-4034-BDFE-106E985C667B}" presName="parentText" presStyleLbl="node1" presStyleIdx="0" presStyleCnt="1" custLinFactNeighborX="15000" custLinFactNeighborY="-1172">
        <dgm:presLayoutVars>
          <dgm:chMax val="0"/>
          <dgm:bulletEnabled val="1"/>
        </dgm:presLayoutVars>
      </dgm:prSet>
      <dgm:spPr/>
    </dgm:pt>
  </dgm:ptLst>
  <dgm:cxnLst>
    <dgm:cxn modelId="{1D04438F-685E-4A7F-B2A3-E7F84B3C2AD6}" type="presOf" srcId="{111D5B47-666B-4DE5-917F-4EE2E01CF5A4}" destId="{502E4B8E-1F60-49BB-9DB7-4479E4C00005}" srcOrd="0" destOrd="0" presId="urn:microsoft.com/office/officeart/2005/8/layout/vList2"/>
    <dgm:cxn modelId="{AB7A03A5-0C8B-4D46-9E42-17AC9C76EED8}" srcId="{111D5B47-666B-4DE5-917F-4EE2E01CF5A4}" destId="{F36424A7-863D-4034-BDFE-106E985C667B}" srcOrd="0" destOrd="0" parTransId="{4D130F55-7681-4A92-BC5B-AF8715591305}" sibTransId="{E17639C3-DB8F-4141-9E36-6D2D8FA40B14}"/>
    <dgm:cxn modelId="{F6C34DD0-6722-4757-A189-24982CB0D56B}" type="presOf" srcId="{F36424A7-863D-4034-BDFE-106E985C667B}" destId="{81653A4B-6BD1-43AF-A106-74501597077A}" srcOrd="0" destOrd="0" presId="urn:microsoft.com/office/officeart/2005/8/layout/vList2"/>
    <dgm:cxn modelId="{8760ADA6-45AD-4757-B401-2E872982FAF3}" type="presParOf" srcId="{502E4B8E-1F60-49BB-9DB7-4479E4C00005}" destId="{81653A4B-6BD1-43AF-A106-7450159707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endParaRPr lang="en-IN" sz="3200" b="1" u="sng" kern="1200" dirty="0">
            <a:solidFill>
              <a:srgbClr val="FFFF00"/>
            </a:solidFill>
            <a:latin typeface="Algerian" panose="04020705040A02060702" pitchFamily="82" charset="0"/>
            <a:ea typeface="+mj-ea"/>
            <a:cs typeface="Arial" pitchFamily="34" charset="0"/>
          </a:endParaRPr>
        </a:p>
      </dsp:txBody>
      <dsp:txXfrm>
        <a:off x="43864" y="43864"/>
        <a:ext cx="9056272" cy="81083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914382"/>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p>
        <a:p>
          <a:pPr marL="0" lvl="0" indent="0" algn="ctr" defTabSz="1422400" rtl="0">
            <a:lnSpc>
              <a:spcPct val="90000"/>
            </a:lnSpc>
            <a:spcBef>
              <a:spcPct val="0"/>
            </a:spcBef>
            <a:spcAft>
              <a:spcPct val="35000"/>
            </a:spcAft>
            <a:buNone/>
          </a:pPr>
          <a:r>
            <a:rPr lang="en-US" sz="1800" b="1" u="sng" kern="1200" dirty="0">
              <a:solidFill>
                <a:srgbClr val="FFFF00"/>
              </a:solidFill>
              <a:latin typeface="Algerian" panose="04020705040A02060702" pitchFamily="82" charset="0"/>
              <a:ea typeface="+mj-ea"/>
              <a:cs typeface="Arial" pitchFamily="34" charset="0"/>
            </a:rPr>
            <a:t>(Category and qualification)</a:t>
          </a:r>
          <a:endParaRPr lang="en-IN" sz="1800" b="1" u="sng" kern="1200" dirty="0">
            <a:solidFill>
              <a:srgbClr val="FFFF00"/>
            </a:solidFill>
            <a:latin typeface="Algerian" panose="04020705040A02060702" pitchFamily="82" charset="0"/>
            <a:ea typeface="+mj-ea"/>
            <a:cs typeface="Arial" pitchFamily="34" charset="0"/>
          </a:endParaRPr>
        </a:p>
      </dsp:txBody>
      <dsp:txXfrm>
        <a:off x="44636" y="44636"/>
        <a:ext cx="9054728" cy="82511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914382"/>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p>
        <a:p>
          <a:pPr marL="0" lvl="0" indent="0" algn="ctr" defTabSz="1422400" rtl="0">
            <a:lnSpc>
              <a:spcPct val="90000"/>
            </a:lnSpc>
            <a:spcBef>
              <a:spcPct val="0"/>
            </a:spcBef>
            <a:spcAft>
              <a:spcPct val="35000"/>
            </a:spcAft>
            <a:buNone/>
          </a:pPr>
          <a:r>
            <a:rPr lang="en-US" sz="1800" b="1" u="sng" kern="1200" dirty="0">
              <a:solidFill>
                <a:srgbClr val="FFFF00"/>
              </a:solidFill>
              <a:latin typeface="Algerian" panose="04020705040A02060702" pitchFamily="82" charset="0"/>
              <a:ea typeface="+mj-ea"/>
              <a:cs typeface="Arial" pitchFamily="34" charset="0"/>
            </a:rPr>
            <a:t>(Category and qualification)</a:t>
          </a:r>
          <a:endParaRPr lang="en-IN" sz="1800" b="1" u="sng" kern="1200" dirty="0">
            <a:solidFill>
              <a:srgbClr val="FFFF00"/>
            </a:solidFill>
            <a:latin typeface="Algerian" panose="04020705040A02060702" pitchFamily="82" charset="0"/>
            <a:ea typeface="+mj-ea"/>
            <a:cs typeface="Arial" pitchFamily="34" charset="0"/>
          </a:endParaRPr>
        </a:p>
      </dsp:txBody>
      <dsp:txXfrm>
        <a:off x="44636" y="44636"/>
        <a:ext cx="9054728" cy="82511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913148"/>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endParaRPr lang="en-US" sz="2000" b="1" u="sng" kern="1200" dirty="0">
            <a:solidFill>
              <a:srgbClr val="FFFF00"/>
            </a:solidFill>
            <a:latin typeface="Algerian" panose="04020705040A02060702" pitchFamily="82" charset="0"/>
          </a:endParaRPr>
        </a:p>
        <a:p>
          <a:pPr marL="0" lvl="0" indent="0" algn="ctr" defTabSz="8890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p>
        <a:p>
          <a:pPr marL="0" lvl="0" indent="0" algn="ctr" defTabSz="889000" rtl="0">
            <a:lnSpc>
              <a:spcPct val="90000"/>
            </a:lnSpc>
            <a:spcBef>
              <a:spcPct val="0"/>
            </a:spcBef>
            <a:spcAft>
              <a:spcPct val="35000"/>
            </a:spcAft>
            <a:buNone/>
          </a:pPr>
          <a:endParaRPr lang="en-IN" sz="1800" b="1" u="sng" kern="1200" dirty="0">
            <a:solidFill>
              <a:srgbClr val="FFFF00"/>
            </a:solidFill>
            <a:latin typeface="Algerian" panose="04020705040A02060702" pitchFamily="82" charset="0"/>
            <a:ea typeface="+mj-ea"/>
            <a:cs typeface="Arial" pitchFamily="34" charset="0"/>
          </a:endParaRPr>
        </a:p>
      </dsp:txBody>
      <dsp:txXfrm>
        <a:off x="44576" y="44576"/>
        <a:ext cx="9054848" cy="82399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p>
      </dsp:txBody>
      <dsp:txXfrm>
        <a:off x="43864" y="43864"/>
        <a:ext cx="9056272" cy="81083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p>
      </dsp:txBody>
      <dsp:txXfrm>
        <a:off x="43864" y="43864"/>
        <a:ext cx="9056272" cy="81083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p>
      </dsp:txBody>
      <dsp:txXfrm>
        <a:off x="43864" y="43864"/>
        <a:ext cx="9056272" cy="81083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p>
      </dsp:txBody>
      <dsp:txXfrm>
        <a:off x="43864" y="43864"/>
        <a:ext cx="9056272" cy="81083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p>
      </dsp:txBody>
      <dsp:txXfrm>
        <a:off x="43864" y="43864"/>
        <a:ext cx="9056272" cy="810832"/>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p>
      </dsp:txBody>
      <dsp:txXfrm>
        <a:off x="43864" y="43864"/>
        <a:ext cx="9056272" cy="81083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p>
      </dsp:txBody>
      <dsp:txXfrm>
        <a:off x="43864" y="43864"/>
        <a:ext cx="9056272" cy="8108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endParaRPr lang="en-IN" sz="3200" b="1" u="sng" kern="1200" dirty="0">
            <a:solidFill>
              <a:srgbClr val="FFFF00"/>
            </a:solidFill>
            <a:latin typeface="Algerian" panose="04020705040A02060702" pitchFamily="82" charset="0"/>
            <a:ea typeface="+mj-ea"/>
            <a:cs typeface="Arial" pitchFamily="34" charset="0"/>
          </a:endParaRPr>
        </a:p>
      </dsp:txBody>
      <dsp:txXfrm>
        <a:off x="43864" y="43864"/>
        <a:ext cx="9056272" cy="81083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p>
      </dsp:txBody>
      <dsp:txXfrm>
        <a:off x="43864" y="43864"/>
        <a:ext cx="9056272" cy="81083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p>
      </dsp:txBody>
      <dsp:txXfrm>
        <a:off x="43864" y="43864"/>
        <a:ext cx="9056272" cy="810832"/>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p>
      </dsp:txBody>
      <dsp:txXfrm>
        <a:off x="43864" y="43864"/>
        <a:ext cx="9056272" cy="810832"/>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p>
      </dsp:txBody>
      <dsp:txXfrm>
        <a:off x="43864" y="43864"/>
        <a:ext cx="9056272" cy="810832"/>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p>
      </dsp:txBody>
      <dsp:txXfrm>
        <a:off x="43864" y="43864"/>
        <a:ext cx="9056272" cy="810832"/>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p>
      </dsp:txBody>
      <dsp:txXfrm>
        <a:off x="43864" y="43864"/>
        <a:ext cx="9056272" cy="810832"/>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p>
      </dsp:txBody>
      <dsp:txXfrm>
        <a:off x="43864" y="43864"/>
        <a:ext cx="9056272" cy="810832"/>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p>
      </dsp:txBody>
      <dsp:txXfrm>
        <a:off x="43864" y="43864"/>
        <a:ext cx="9056272" cy="8108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endParaRPr lang="en-IN" sz="3200" b="1" u="sng" kern="1200" dirty="0">
            <a:solidFill>
              <a:srgbClr val="FFFF00"/>
            </a:solidFill>
            <a:latin typeface="Algerian" panose="04020705040A02060702" pitchFamily="82" charset="0"/>
            <a:ea typeface="+mj-ea"/>
            <a:cs typeface="Arial" pitchFamily="34" charset="0"/>
          </a:endParaRPr>
        </a:p>
      </dsp:txBody>
      <dsp:txXfrm>
        <a:off x="43864" y="43864"/>
        <a:ext cx="9056272" cy="8108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endParaRPr lang="en-IN" sz="3200" b="1" u="sng" kern="1200" dirty="0">
            <a:solidFill>
              <a:srgbClr val="FFFF00"/>
            </a:solidFill>
            <a:latin typeface="Algerian" panose="04020705040A02060702" pitchFamily="82" charset="0"/>
            <a:ea typeface="+mj-ea"/>
            <a:cs typeface="Arial" pitchFamily="34" charset="0"/>
          </a:endParaRPr>
        </a:p>
      </dsp:txBody>
      <dsp:txXfrm>
        <a:off x="43864" y="43864"/>
        <a:ext cx="9056272" cy="8108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endParaRPr lang="en-IN" sz="3200" b="1" u="sng" kern="1200" dirty="0">
            <a:solidFill>
              <a:srgbClr val="FFFF00"/>
            </a:solidFill>
            <a:latin typeface="Algerian" panose="04020705040A02060702" pitchFamily="82" charset="0"/>
            <a:ea typeface="+mj-ea"/>
            <a:cs typeface="Arial" pitchFamily="34" charset="0"/>
          </a:endParaRPr>
        </a:p>
      </dsp:txBody>
      <dsp:txXfrm>
        <a:off x="43864" y="43864"/>
        <a:ext cx="9056272" cy="81083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endParaRPr lang="en-IN" sz="3200" b="1" u="sng" kern="1200" dirty="0">
            <a:solidFill>
              <a:srgbClr val="FFFF00"/>
            </a:solidFill>
            <a:latin typeface="Algerian" panose="04020705040A02060702" pitchFamily="82" charset="0"/>
            <a:ea typeface="+mj-ea"/>
            <a:cs typeface="Arial" pitchFamily="34" charset="0"/>
          </a:endParaRPr>
        </a:p>
      </dsp:txBody>
      <dsp:txXfrm>
        <a:off x="43864" y="43864"/>
        <a:ext cx="9056272" cy="81083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endParaRPr lang="en-IN" sz="3200" b="1" u="sng" kern="1200" dirty="0">
            <a:solidFill>
              <a:srgbClr val="FFFF00"/>
            </a:solidFill>
            <a:latin typeface="Algerian" panose="04020705040A02060702" pitchFamily="82" charset="0"/>
            <a:ea typeface="+mj-ea"/>
            <a:cs typeface="Arial" pitchFamily="34" charset="0"/>
          </a:endParaRPr>
        </a:p>
      </dsp:txBody>
      <dsp:txXfrm>
        <a:off x="43864" y="43864"/>
        <a:ext cx="9056272" cy="81083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endParaRPr lang="en-IN" sz="3200" b="1" u="sng" kern="1200" dirty="0">
            <a:solidFill>
              <a:srgbClr val="FFFF00"/>
            </a:solidFill>
            <a:latin typeface="Algerian" panose="04020705040A02060702" pitchFamily="82" charset="0"/>
            <a:ea typeface="+mj-ea"/>
            <a:cs typeface="Arial" pitchFamily="34" charset="0"/>
          </a:endParaRPr>
        </a:p>
      </dsp:txBody>
      <dsp:txXfrm>
        <a:off x="43864" y="43864"/>
        <a:ext cx="9056272" cy="81083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53A4B-6BD1-43AF-A106-74501597077A}">
      <dsp:nvSpPr>
        <dsp:cNvPr id="0" name=""/>
        <dsp:cNvSpPr/>
      </dsp:nvSpPr>
      <dsp:spPr>
        <a:xfrm>
          <a:off x="0" y="0"/>
          <a:ext cx="9144000" cy="89856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u="sng" kern="1200" dirty="0">
              <a:solidFill>
                <a:srgbClr val="FFFF00"/>
              </a:solidFill>
              <a:latin typeface="Algerian" panose="04020705040A02060702" pitchFamily="82" charset="0"/>
            </a:rPr>
            <a:t>AGNIPATH RECRUITMENT SCHEME </a:t>
          </a:r>
          <a:endParaRPr lang="en-IN" sz="3200" b="1" u="sng" kern="1200" dirty="0">
            <a:solidFill>
              <a:srgbClr val="FFFF00"/>
            </a:solidFill>
            <a:latin typeface="Algerian" panose="04020705040A02060702" pitchFamily="82" charset="0"/>
            <a:ea typeface="+mj-ea"/>
            <a:cs typeface="Arial" pitchFamily="34" charset="0"/>
          </a:endParaRPr>
        </a:p>
      </dsp:txBody>
      <dsp:txXfrm>
        <a:off x="43864" y="43864"/>
        <a:ext cx="9056272" cy="81083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FD13F6-7484-41D8-8864-E0613A972FBA}" type="datetimeFigureOut">
              <a:rPr lang="en-GB" smtClean="0"/>
              <a:t>24/06/2022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F4E4BF-D0C3-4EAC-9325-4F69BFE01A29}" type="slidenum">
              <a:rPr lang="en-GB" smtClean="0"/>
              <a:t>‹#›</a:t>
            </a:fld>
            <a:endParaRPr lang="en-GB"/>
          </a:p>
        </p:txBody>
      </p:sp>
    </p:spTree>
    <p:extLst>
      <p:ext uri="{BB962C8B-B14F-4D97-AF65-F5344CB8AC3E}">
        <p14:creationId xmlns:p14="http://schemas.microsoft.com/office/powerpoint/2010/main" val="2699099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8.xml" /><Relationship Id="rId4" Type="http://schemas.openxmlformats.org/officeDocument/2006/relationships/image" Target="../media/image3.gif" /></Relationships>
</file>

<file path=ppt/slides/_rels/slide10.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9.xml" /><Relationship Id="rId7" Type="http://schemas.openxmlformats.org/officeDocument/2006/relationships/image" Target="../media/image2.jpeg" /><Relationship Id="rId2" Type="http://schemas.openxmlformats.org/officeDocument/2006/relationships/diagramData" Target="../diagrams/data9.xml" /><Relationship Id="rId1" Type="http://schemas.openxmlformats.org/officeDocument/2006/relationships/slideLayout" Target="../slideLayouts/slideLayout7.xml" /><Relationship Id="rId6" Type="http://schemas.microsoft.com/office/2007/relationships/diagramDrawing" Target="../diagrams/drawing9.xml" /><Relationship Id="rId5" Type="http://schemas.openxmlformats.org/officeDocument/2006/relationships/diagramColors" Target="../diagrams/colors9.xml" /><Relationship Id="rId4" Type="http://schemas.openxmlformats.org/officeDocument/2006/relationships/diagramQuickStyle" Target="../diagrams/quickStyle9.xml" /></Relationships>
</file>

<file path=ppt/slides/_rels/slide11.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10.xml" /><Relationship Id="rId7" Type="http://schemas.openxmlformats.org/officeDocument/2006/relationships/image" Target="../media/image2.jpeg" /><Relationship Id="rId2" Type="http://schemas.openxmlformats.org/officeDocument/2006/relationships/diagramData" Target="../diagrams/data10.xml" /><Relationship Id="rId1" Type="http://schemas.openxmlformats.org/officeDocument/2006/relationships/slideLayout" Target="../slideLayouts/slideLayout7.xml" /><Relationship Id="rId6" Type="http://schemas.microsoft.com/office/2007/relationships/diagramDrawing" Target="../diagrams/drawing10.xml" /><Relationship Id="rId5" Type="http://schemas.openxmlformats.org/officeDocument/2006/relationships/diagramColors" Target="../diagrams/colors10.xml" /><Relationship Id="rId4" Type="http://schemas.openxmlformats.org/officeDocument/2006/relationships/diagramQuickStyle" Target="../diagrams/quickStyle10.xml" /></Relationships>
</file>

<file path=ppt/slides/_rels/slide12.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11.xml" /><Relationship Id="rId7" Type="http://schemas.openxmlformats.org/officeDocument/2006/relationships/image" Target="../media/image2.jpeg" /><Relationship Id="rId2" Type="http://schemas.openxmlformats.org/officeDocument/2006/relationships/diagramData" Target="../diagrams/data11.xml" /><Relationship Id="rId1" Type="http://schemas.openxmlformats.org/officeDocument/2006/relationships/slideLayout" Target="../slideLayouts/slideLayout7.xml" /><Relationship Id="rId6" Type="http://schemas.microsoft.com/office/2007/relationships/diagramDrawing" Target="../diagrams/drawing11.xml" /><Relationship Id="rId5" Type="http://schemas.openxmlformats.org/officeDocument/2006/relationships/diagramColors" Target="../diagrams/colors11.xml" /><Relationship Id="rId4" Type="http://schemas.openxmlformats.org/officeDocument/2006/relationships/diagramQuickStyle" Target="../diagrams/quickStyle11.xml" /></Relationships>
</file>

<file path=ppt/slides/_rels/slide13.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12.xml" /><Relationship Id="rId7" Type="http://schemas.openxmlformats.org/officeDocument/2006/relationships/image" Target="../media/image2.jpeg" /><Relationship Id="rId2" Type="http://schemas.openxmlformats.org/officeDocument/2006/relationships/diagramData" Target="../diagrams/data12.xml" /><Relationship Id="rId1" Type="http://schemas.openxmlformats.org/officeDocument/2006/relationships/slideLayout" Target="../slideLayouts/slideLayout7.xml" /><Relationship Id="rId6" Type="http://schemas.microsoft.com/office/2007/relationships/diagramDrawing" Target="../diagrams/drawing12.xml" /><Relationship Id="rId5" Type="http://schemas.openxmlformats.org/officeDocument/2006/relationships/diagramColors" Target="../diagrams/colors12.xml" /><Relationship Id="rId4" Type="http://schemas.openxmlformats.org/officeDocument/2006/relationships/diagramQuickStyle" Target="../diagrams/quickStyle12.xml" /></Relationships>
</file>

<file path=ppt/slides/_rels/slide14.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13.xml" /><Relationship Id="rId7" Type="http://schemas.openxmlformats.org/officeDocument/2006/relationships/image" Target="../media/image2.jpeg" /><Relationship Id="rId2" Type="http://schemas.openxmlformats.org/officeDocument/2006/relationships/diagramData" Target="../diagrams/data13.xml" /><Relationship Id="rId1" Type="http://schemas.openxmlformats.org/officeDocument/2006/relationships/slideLayout" Target="../slideLayouts/slideLayout7.xml" /><Relationship Id="rId6" Type="http://schemas.microsoft.com/office/2007/relationships/diagramDrawing" Target="../diagrams/drawing13.xml" /><Relationship Id="rId5" Type="http://schemas.openxmlformats.org/officeDocument/2006/relationships/diagramColors" Target="../diagrams/colors13.xml" /><Relationship Id="rId4" Type="http://schemas.openxmlformats.org/officeDocument/2006/relationships/diagramQuickStyle" Target="../diagrams/quickStyle13.xml" /></Relationships>
</file>

<file path=ppt/slides/_rels/slide15.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14.xml" /><Relationship Id="rId7" Type="http://schemas.openxmlformats.org/officeDocument/2006/relationships/image" Target="../media/image2.jpeg" /><Relationship Id="rId2" Type="http://schemas.openxmlformats.org/officeDocument/2006/relationships/diagramData" Target="../diagrams/data14.xml" /><Relationship Id="rId1" Type="http://schemas.openxmlformats.org/officeDocument/2006/relationships/slideLayout" Target="../slideLayouts/slideLayout7.xml" /><Relationship Id="rId6" Type="http://schemas.microsoft.com/office/2007/relationships/diagramDrawing" Target="../diagrams/drawing14.xml" /><Relationship Id="rId5" Type="http://schemas.openxmlformats.org/officeDocument/2006/relationships/diagramColors" Target="../diagrams/colors14.xml" /><Relationship Id="rId4" Type="http://schemas.openxmlformats.org/officeDocument/2006/relationships/diagramQuickStyle" Target="../diagrams/quickStyle14.xml" /></Relationships>
</file>

<file path=ppt/slides/_rels/slide16.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15.xml" /><Relationship Id="rId7" Type="http://schemas.openxmlformats.org/officeDocument/2006/relationships/image" Target="../media/image2.jpeg" /><Relationship Id="rId2" Type="http://schemas.openxmlformats.org/officeDocument/2006/relationships/diagramData" Target="../diagrams/data15.xml" /><Relationship Id="rId1" Type="http://schemas.openxmlformats.org/officeDocument/2006/relationships/slideLayout" Target="../slideLayouts/slideLayout7.xml" /><Relationship Id="rId6" Type="http://schemas.microsoft.com/office/2007/relationships/diagramDrawing" Target="../diagrams/drawing15.xml" /><Relationship Id="rId5" Type="http://schemas.openxmlformats.org/officeDocument/2006/relationships/diagramColors" Target="../diagrams/colors15.xml" /><Relationship Id="rId4" Type="http://schemas.openxmlformats.org/officeDocument/2006/relationships/diagramQuickStyle" Target="../diagrams/quickStyle15.xml" /></Relationships>
</file>

<file path=ppt/slides/_rels/slide17.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16.xml" /><Relationship Id="rId7" Type="http://schemas.openxmlformats.org/officeDocument/2006/relationships/image" Target="../media/image2.jpeg" /><Relationship Id="rId2" Type="http://schemas.openxmlformats.org/officeDocument/2006/relationships/diagramData" Target="../diagrams/data16.xml" /><Relationship Id="rId1" Type="http://schemas.openxmlformats.org/officeDocument/2006/relationships/slideLayout" Target="../slideLayouts/slideLayout7.xml" /><Relationship Id="rId6" Type="http://schemas.microsoft.com/office/2007/relationships/diagramDrawing" Target="../diagrams/drawing16.xml" /><Relationship Id="rId5" Type="http://schemas.openxmlformats.org/officeDocument/2006/relationships/diagramColors" Target="../diagrams/colors16.xml" /><Relationship Id="rId4" Type="http://schemas.openxmlformats.org/officeDocument/2006/relationships/diagramQuickStyle" Target="../diagrams/quickStyle16.xml" /></Relationships>
</file>

<file path=ppt/slides/_rels/slide18.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17.xml" /><Relationship Id="rId7" Type="http://schemas.openxmlformats.org/officeDocument/2006/relationships/image" Target="../media/image2.jpeg" /><Relationship Id="rId2" Type="http://schemas.openxmlformats.org/officeDocument/2006/relationships/diagramData" Target="../diagrams/data17.xml" /><Relationship Id="rId1" Type="http://schemas.openxmlformats.org/officeDocument/2006/relationships/slideLayout" Target="../slideLayouts/slideLayout7.xml" /><Relationship Id="rId6" Type="http://schemas.microsoft.com/office/2007/relationships/diagramDrawing" Target="../diagrams/drawing17.xml" /><Relationship Id="rId5" Type="http://schemas.openxmlformats.org/officeDocument/2006/relationships/diagramColors" Target="../diagrams/colors17.xml" /><Relationship Id="rId4" Type="http://schemas.openxmlformats.org/officeDocument/2006/relationships/diagramQuickStyle" Target="../diagrams/quickStyle17.xml" /></Relationships>
</file>

<file path=ppt/slides/_rels/slide19.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18.xml" /><Relationship Id="rId7" Type="http://schemas.openxmlformats.org/officeDocument/2006/relationships/image" Target="../media/image2.jpeg" /><Relationship Id="rId2" Type="http://schemas.openxmlformats.org/officeDocument/2006/relationships/diagramData" Target="../diagrams/data18.xml" /><Relationship Id="rId1" Type="http://schemas.openxmlformats.org/officeDocument/2006/relationships/slideLayout" Target="../slideLayouts/slideLayout7.xml" /><Relationship Id="rId6" Type="http://schemas.microsoft.com/office/2007/relationships/diagramDrawing" Target="../diagrams/drawing18.xml" /><Relationship Id="rId5" Type="http://schemas.openxmlformats.org/officeDocument/2006/relationships/diagramColors" Target="../diagrams/colors18.xml" /><Relationship Id="rId4" Type="http://schemas.openxmlformats.org/officeDocument/2006/relationships/diagramQuickStyle" Target="../diagrams/quickStyle18.xml" /></Relationships>
</file>

<file path=ppt/slides/_rels/slide2.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1.xml" /><Relationship Id="rId7" Type="http://schemas.openxmlformats.org/officeDocument/2006/relationships/image" Target="../media/image2.jpeg" /><Relationship Id="rId2" Type="http://schemas.openxmlformats.org/officeDocument/2006/relationships/diagramData" Target="../diagrams/data1.xml" /><Relationship Id="rId1" Type="http://schemas.openxmlformats.org/officeDocument/2006/relationships/slideLayout" Target="../slideLayouts/slideLayout7.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_rels/slide20.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19.xml" /><Relationship Id="rId7" Type="http://schemas.openxmlformats.org/officeDocument/2006/relationships/image" Target="../media/image2.jpeg" /><Relationship Id="rId2" Type="http://schemas.openxmlformats.org/officeDocument/2006/relationships/diagramData" Target="../diagrams/data19.xml" /><Relationship Id="rId1" Type="http://schemas.openxmlformats.org/officeDocument/2006/relationships/slideLayout" Target="../slideLayouts/slideLayout7.xml" /><Relationship Id="rId6" Type="http://schemas.microsoft.com/office/2007/relationships/diagramDrawing" Target="../diagrams/drawing19.xml" /><Relationship Id="rId5" Type="http://schemas.openxmlformats.org/officeDocument/2006/relationships/diagramColors" Target="../diagrams/colors19.xml" /><Relationship Id="rId4" Type="http://schemas.openxmlformats.org/officeDocument/2006/relationships/diagramQuickStyle" Target="../diagrams/quickStyle19.xml" /></Relationships>
</file>

<file path=ppt/slides/_rels/slide21.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20.xml" /><Relationship Id="rId7" Type="http://schemas.openxmlformats.org/officeDocument/2006/relationships/image" Target="../media/image2.jpeg" /><Relationship Id="rId2" Type="http://schemas.openxmlformats.org/officeDocument/2006/relationships/diagramData" Target="../diagrams/data20.xml" /><Relationship Id="rId1" Type="http://schemas.openxmlformats.org/officeDocument/2006/relationships/slideLayout" Target="../slideLayouts/slideLayout7.xml" /><Relationship Id="rId6" Type="http://schemas.microsoft.com/office/2007/relationships/diagramDrawing" Target="../diagrams/drawing20.xml" /><Relationship Id="rId5" Type="http://schemas.openxmlformats.org/officeDocument/2006/relationships/diagramColors" Target="../diagrams/colors20.xml" /><Relationship Id="rId4" Type="http://schemas.openxmlformats.org/officeDocument/2006/relationships/diagramQuickStyle" Target="../diagrams/quickStyle20.xml" /></Relationships>
</file>

<file path=ppt/slides/_rels/slide22.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21.xml" /><Relationship Id="rId7" Type="http://schemas.openxmlformats.org/officeDocument/2006/relationships/image" Target="../media/image2.jpeg" /><Relationship Id="rId2" Type="http://schemas.openxmlformats.org/officeDocument/2006/relationships/diagramData" Target="../diagrams/data21.xml" /><Relationship Id="rId1" Type="http://schemas.openxmlformats.org/officeDocument/2006/relationships/slideLayout" Target="../slideLayouts/slideLayout7.xml" /><Relationship Id="rId6" Type="http://schemas.microsoft.com/office/2007/relationships/diagramDrawing" Target="../diagrams/drawing21.xml" /><Relationship Id="rId5" Type="http://schemas.openxmlformats.org/officeDocument/2006/relationships/diagramColors" Target="../diagrams/colors21.xml" /><Relationship Id="rId4" Type="http://schemas.openxmlformats.org/officeDocument/2006/relationships/diagramQuickStyle" Target="../diagrams/quickStyle21.xml" /></Relationships>
</file>

<file path=ppt/slides/_rels/slide23.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22.xml" /><Relationship Id="rId7" Type="http://schemas.openxmlformats.org/officeDocument/2006/relationships/image" Target="../media/image2.jpeg" /><Relationship Id="rId2" Type="http://schemas.openxmlformats.org/officeDocument/2006/relationships/diagramData" Target="../diagrams/data22.xml" /><Relationship Id="rId1" Type="http://schemas.openxmlformats.org/officeDocument/2006/relationships/slideLayout" Target="../slideLayouts/slideLayout7.xml" /><Relationship Id="rId6" Type="http://schemas.microsoft.com/office/2007/relationships/diagramDrawing" Target="../diagrams/drawing22.xml" /><Relationship Id="rId5" Type="http://schemas.openxmlformats.org/officeDocument/2006/relationships/diagramColors" Target="../diagrams/colors22.xml" /><Relationship Id="rId4" Type="http://schemas.openxmlformats.org/officeDocument/2006/relationships/diagramQuickStyle" Target="../diagrams/quickStyle22.xml" /></Relationships>
</file>

<file path=ppt/slides/_rels/slide24.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23.xml" /><Relationship Id="rId7" Type="http://schemas.openxmlformats.org/officeDocument/2006/relationships/image" Target="../media/image2.jpeg" /><Relationship Id="rId2" Type="http://schemas.openxmlformats.org/officeDocument/2006/relationships/diagramData" Target="../diagrams/data23.xml" /><Relationship Id="rId1" Type="http://schemas.openxmlformats.org/officeDocument/2006/relationships/slideLayout" Target="../slideLayouts/slideLayout7.xml" /><Relationship Id="rId6" Type="http://schemas.microsoft.com/office/2007/relationships/diagramDrawing" Target="../diagrams/drawing23.xml" /><Relationship Id="rId5" Type="http://schemas.openxmlformats.org/officeDocument/2006/relationships/diagramColors" Target="../diagrams/colors23.xml" /><Relationship Id="rId4" Type="http://schemas.openxmlformats.org/officeDocument/2006/relationships/diagramQuickStyle" Target="../diagrams/quickStyle23.xml" /></Relationships>
</file>

<file path=ppt/slides/_rels/slide25.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24.xml" /><Relationship Id="rId7" Type="http://schemas.openxmlformats.org/officeDocument/2006/relationships/image" Target="../media/image2.jpeg" /><Relationship Id="rId2" Type="http://schemas.openxmlformats.org/officeDocument/2006/relationships/diagramData" Target="../diagrams/data24.xml" /><Relationship Id="rId1" Type="http://schemas.openxmlformats.org/officeDocument/2006/relationships/slideLayout" Target="../slideLayouts/slideLayout7.xml" /><Relationship Id="rId6" Type="http://schemas.microsoft.com/office/2007/relationships/diagramDrawing" Target="../diagrams/drawing24.xml" /><Relationship Id="rId5" Type="http://schemas.openxmlformats.org/officeDocument/2006/relationships/diagramColors" Target="../diagrams/colors24.xml" /><Relationship Id="rId4" Type="http://schemas.openxmlformats.org/officeDocument/2006/relationships/diagramQuickStyle" Target="../diagrams/quickStyle24.xml" /></Relationships>
</file>

<file path=ppt/slides/_rels/slide26.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25.xml" /><Relationship Id="rId7" Type="http://schemas.openxmlformats.org/officeDocument/2006/relationships/image" Target="../media/image2.jpeg" /><Relationship Id="rId2" Type="http://schemas.openxmlformats.org/officeDocument/2006/relationships/diagramData" Target="../diagrams/data25.xml" /><Relationship Id="rId1" Type="http://schemas.openxmlformats.org/officeDocument/2006/relationships/slideLayout" Target="../slideLayouts/slideLayout7.xml" /><Relationship Id="rId6" Type="http://schemas.microsoft.com/office/2007/relationships/diagramDrawing" Target="../diagrams/drawing25.xml" /><Relationship Id="rId5" Type="http://schemas.openxmlformats.org/officeDocument/2006/relationships/diagramColors" Target="../diagrams/colors25.xml" /><Relationship Id="rId4" Type="http://schemas.openxmlformats.org/officeDocument/2006/relationships/diagramQuickStyle" Target="../diagrams/quickStyle25.xml" /></Relationships>
</file>

<file path=ppt/slides/_rels/slide27.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26.xml" /><Relationship Id="rId7" Type="http://schemas.openxmlformats.org/officeDocument/2006/relationships/image" Target="../media/image2.jpeg" /><Relationship Id="rId2" Type="http://schemas.openxmlformats.org/officeDocument/2006/relationships/diagramData" Target="../diagrams/data26.xml" /><Relationship Id="rId1" Type="http://schemas.openxmlformats.org/officeDocument/2006/relationships/slideLayout" Target="../slideLayouts/slideLayout7.xml" /><Relationship Id="rId6" Type="http://schemas.microsoft.com/office/2007/relationships/diagramDrawing" Target="../diagrams/drawing26.xml" /><Relationship Id="rId5" Type="http://schemas.openxmlformats.org/officeDocument/2006/relationships/diagramColors" Target="../diagrams/colors26.xml" /><Relationship Id="rId4" Type="http://schemas.openxmlformats.org/officeDocument/2006/relationships/diagramQuickStyle" Target="../diagrams/quickStyle26.xml" /></Relationships>
</file>

<file path=ppt/slides/_rels/slide28.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27.xml" /><Relationship Id="rId7" Type="http://schemas.openxmlformats.org/officeDocument/2006/relationships/image" Target="../media/image2.jpeg" /><Relationship Id="rId2" Type="http://schemas.openxmlformats.org/officeDocument/2006/relationships/diagramData" Target="../diagrams/data27.xml" /><Relationship Id="rId1" Type="http://schemas.openxmlformats.org/officeDocument/2006/relationships/slideLayout" Target="../slideLayouts/slideLayout7.xml" /><Relationship Id="rId6" Type="http://schemas.microsoft.com/office/2007/relationships/diagramDrawing" Target="../diagrams/drawing27.xml" /><Relationship Id="rId5" Type="http://schemas.openxmlformats.org/officeDocument/2006/relationships/diagramColors" Target="../diagrams/colors27.xml" /><Relationship Id="rId4" Type="http://schemas.openxmlformats.org/officeDocument/2006/relationships/diagramQuickStyle" Target="../diagrams/quickStyle27.xml" /></Relationships>
</file>

<file path=ppt/slides/_rels/slide29.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2.xml" /><Relationship Id="rId7" Type="http://schemas.openxmlformats.org/officeDocument/2006/relationships/image" Target="../media/image2.jpeg" /><Relationship Id="rId2" Type="http://schemas.openxmlformats.org/officeDocument/2006/relationships/diagramData" Target="../diagrams/data2.xml" /><Relationship Id="rId1" Type="http://schemas.openxmlformats.org/officeDocument/2006/relationships/slideLayout" Target="../slideLayouts/slideLayout7.xml" /><Relationship Id="rId6" Type="http://schemas.microsoft.com/office/2007/relationships/diagramDrawing" Target="../diagrams/drawing2.xml" /><Relationship Id="rId5" Type="http://schemas.openxmlformats.org/officeDocument/2006/relationships/diagramColors" Target="../diagrams/colors2.xml" /><Relationship Id="rId4" Type="http://schemas.openxmlformats.org/officeDocument/2006/relationships/diagramQuickStyle" Target="../diagrams/quickStyle2.xml" /></Relationships>
</file>

<file path=ppt/slides/_rels/slide4.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3.xml" /><Relationship Id="rId7" Type="http://schemas.openxmlformats.org/officeDocument/2006/relationships/image" Target="../media/image2.jpeg" /><Relationship Id="rId2" Type="http://schemas.openxmlformats.org/officeDocument/2006/relationships/diagramData" Target="../diagrams/data3.xml" /><Relationship Id="rId1" Type="http://schemas.openxmlformats.org/officeDocument/2006/relationships/slideLayout" Target="../slideLayouts/slideLayout7.xml" /><Relationship Id="rId6" Type="http://schemas.microsoft.com/office/2007/relationships/diagramDrawing" Target="../diagrams/drawing3.xml" /><Relationship Id="rId5" Type="http://schemas.openxmlformats.org/officeDocument/2006/relationships/diagramColors" Target="../diagrams/colors3.xml" /><Relationship Id="rId4" Type="http://schemas.openxmlformats.org/officeDocument/2006/relationships/diagramQuickStyle" Target="../diagrams/quickStyle3.xml" /></Relationships>
</file>

<file path=ppt/slides/_rels/slide5.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4.xml" /><Relationship Id="rId7" Type="http://schemas.openxmlformats.org/officeDocument/2006/relationships/image" Target="../media/image2.jpeg" /><Relationship Id="rId2" Type="http://schemas.openxmlformats.org/officeDocument/2006/relationships/diagramData" Target="../diagrams/data4.xml" /><Relationship Id="rId1" Type="http://schemas.openxmlformats.org/officeDocument/2006/relationships/slideLayout" Target="../slideLayouts/slideLayout7.xml" /><Relationship Id="rId6" Type="http://schemas.microsoft.com/office/2007/relationships/diagramDrawing" Target="../diagrams/drawing4.xml" /><Relationship Id="rId5" Type="http://schemas.openxmlformats.org/officeDocument/2006/relationships/diagramColors" Target="../diagrams/colors4.xml" /><Relationship Id="rId4" Type="http://schemas.openxmlformats.org/officeDocument/2006/relationships/diagramQuickStyle" Target="../diagrams/quickStyle4.xml" /></Relationships>
</file>

<file path=ppt/slides/_rels/slide6.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5.xml" /><Relationship Id="rId7" Type="http://schemas.openxmlformats.org/officeDocument/2006/relationships/image" Target="../media/image2.jpeg" /><Relationship Id="rId2" Type="http://schemas.openxmlformats.org/officeDocument/2006/relationships/diagramData" Target="../diagrams/data5.xml" /><Relationship Id="rId1" Type="http://schemas.openxmlformats.org/officeDocument/2006/relationships/slideLayout" Target="../slideLayouts/slideLayout7.xml" /><Relationship Id="rId6" Type="http://schemas.microsoft.com/office/2007/relationships/diagramDrawing" Target="../diagrams/drawing5.xml" /><Relationship Id="rId5" Type="http://schemas.openxmlformats.org/officeDocument/2006/relationships/diagramColors" Target="../diagrams/colors5.xml" /><Relationship Id="rId4" Type="http://schemas.openxmlformats.org/officeDocument/2006/relationships/diagramQuickStyle" Target="../diagrams/quickStyle5.xml" /></Relationships>
</file>

<file path=ppt/slides/_rels/slide7.xml.rels><?xml version="1.0" encoding="UTF-8" standalone="yes"?>
<Relationships xmlns="http://schemas.openxmlformats.org/package/2006/relationships"><Relationship Id="rId8" Type="http://schemas.openxmlformats.org/officeDocument/2006/relationships/image" Target="../media/image2.jpeg" /><Relationship Id="rId3" Type="http://schemas.openxmlformats.org/officeDocument/2006/relationships/diagramData" Target="../diagrams/data6.xml" /><Relationship Id="rId7" Type="http://schemas.microsoft.com/office/2007/relationships/diagramDrawing" Target="../diagrams/drawing6.xml" /><Relationship Id="rId2" Type="http://schemas.openxmlformats.org/officeDocument/2006/relationships/notesSlide" Target="../notesSlides/notesSlide1.xml" /><Relationship Id="rId1" Type="http://schemas.openxmlformats.org/officeDocument/2006/relationships/slideLayout" Target="../slideLayouts/slideLayout7.xml" /><Relationship Id="rId6" Type="http://schemas.openxmlformats.org/officeDocument/2006/relationships/diagramColors" Target="../diagrams/colors6.xml" /><Relationship Id="rId5" Type="http://schemas.openxmlformats.org/officeDocument/2006/relationships/diagramQuickStyle" Target="../diagrams/quickStyle6.xml" /><Relationship Id="rId4" Type="http://schemas.openxmlformats.org/officeDocument/2006/relationships/diagramLayout" Target="../diagrams/layout6.xml" /><Relationship Id="rId9" Type="http://schemas.openxmlformats.org/officeDocument/2006/relationships/image" Target="../media/image3.gif" /></Relationships>
</file>

<file path=ppt/slides/_rels/slide8.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7.xml" /><Relationship Id="rId7" Type="http://schemas.openxmlformats.org/officeDocument/2006/relationships/image" Target="../media/image2.jpeg" /><Relationship Id="rId2" Type="http://schemas.openxmlformats.org/officeDocument/2006/relationships/diagramData" Target="../diagrams/data7.xml" /><Relationship Id="rId1" Type="http://schemas.openxmlformats.org/officeDocument/2006/relationships/slideLayout" Target="../slideLayouts/slideLayout7.xml" /><Relationship Id="rId6" Type="http://schemas.microsoft.com/office/2007/relationships/diagramDrawing" Target="../diagrams/drawing7.xml" /><Relationship Id="rId5" Type="http://schemas.openxmlformats.org/officeDocument/2006/relationships/diagramColors" Target="../diagrams/colors7.xml" /><Relationship Id="rId4" Type="http://schemas.openxmlformats.org/officeDocument/2006/relationships/diagramQuickStyle" Target="../diagrams/quickStyle7.xml" /></Relationships>
</file>

<file path=ppt/slides/_rels/slide9.xml.rels><?xml version="1.0" encoding="UTF-8" standalone="yes"?>
<Relationships xmlns="http://schemas.openxmlformats.org/package/2006/relationships"><Relationship Id="rId8" Type="http://schemas.openxmlformats.org/officeDocument/2006/relationships/image" Target="../media/image3.gif" /><Relationship Id="rId3" Type="http://schemas.openxmlformats.org/officeDocument/2006/relationships/diagramLayout" Target="../diagrams/layout8.xml" /><Relationship Id="rId7" Type="http://schemas.openxmlformats.org/officeDocument/2006/relationships/image" Target="../media/image2.jpeg" /><Relationship Id="rId2" Type="http://schemas.openxmlformats.org/officeDocument/2006/relationships/diagramData" Target="../diagrams/data8.xml" /><Relationship Id="rId1" Type="http://schemas.openxmlformats.org/officeDocument/2006/relationships/slideLayout" Target="../slideLayouts/slideLayout7.xml" /><Relationship Id="rId6" Type="http://schemas.microsoft.com/office/2007/relationships/diagramDrawing" Target="../diagrams/drawing8.xml" /><Relationship Id="rId5" Type="http://schemas.openxmlformats.org/officeDocument/2006/relationships/diagramColors" Target="../diagrams/colors8.xml" /><Relationship Id="rId4" Type="http://schemas.openxmlformats.org/officeDocument/2006/relationships/diagramQuickStyle" Target="../diagrams/quickStyle8.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21173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0" y="2895600"/>
            <a:ext cx="9211732" cy="838200"/>
          </a:xfrm>
          <a:prstGeom prst="rect">
            <a:avLst/>
          </a:prstGeom>
          <a:solidFill>
            <a:srgbClr val="FFFF00"/>
          </a:solidFill>
          <a:scene3d>
            <a:camera prst="obliqueTop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spcBef>
                <a:spcPct val="0"/>
              </a:spcBef>
              <a:defRPr/>
            </a:pPr>
            <a:r>
              <a:rPr lang="en-US" sz="4000" b="1" u="sng" dirty="0">
                <a:solidFill>
                  <a:srgbClr val="FF0000"/>
                </a:solidFill>
                <a:latin typeface="Algerian" panose="04020705040A02060702" pitchFamily="82" charset="0"/>
                <a:ea typeface="+mj-ea"/>
                <a:cs typeface="Arial" pitchFamily="34" charset="0"/>
              </a:rPr>
              <a:t>AGNIVEER</a:t>
            </a:r>
          </a:p>
        </p:txBody>
      </p:sp>
      <p:pic>
        <p:nvPicPr>
          <p:cNvPr id="6" name="Picture 12" descr="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descr="m_indiaflag"/>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382000" y="0"/>
            <a:ext cx="762000" cy="670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B6F15528-21DE-4FAA-801E-634DDDAF4B2B}" type="slidenum">
              <a:rPr lang="en-US" smtClean="0">
                <a:solidFill>
                  <a:prstClr val="black">
                    <a:tint val="75000"/>
                  </a:prstClr>
                </a:solidFill>
              </a:rPr>
              <a:pPr/>
              <a:t>1</a:t>
            </a:fld>
            <a:endParaRPr lang="en-US">
              <a:solidFill>
                <a:prstClr val="black">
                  <a:tint val="75000"/>
                </a:prstClr>
              </a:solidFill>
            </a:endParaRPr>
          </a:p>
        </p:txBody>
      </p:sp>
    </p:spTree>
    <p:extLst>
      <p:ext uri="{BB962C8B-B14F-4D97-AF65-F5344CB8AC3E}">
        <p14:creationId xmlns:p14="http://schemas.microsoft.com/office/powerpoint/2010/main" val="2552102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859262833"/>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extBox 12"/>
          <p:cNvSpPr txBox="1"/>
          <p:nvPr/>
        </p:nvSpPr>
        <p:spPr>
          <a:xfrm>
            <a:off x="0" y="923581"/>
            <a:ext cx="9144000" cy="3985706"/>
          </a:xfrm>
          <a:prstGeom prst="rect">
            <a:avLst/>
          </a:prstGeom>
          <a:noFill/>
        </p:spPr>
        <p:txBody>
          <a:bodyPr wrap="square" rtlCol="0">
            <a:spAutoFit/>
          </a:bodyPr>
          <a:lstStyle/>
          <a:p>
            <a:pPr defTabSz="457200"/>
            <a:endParaRPr lang="en-US" sz="1100" dirty="0">
              <a:solidFill>
                <a:srgbClr val="FF0000"/>
              </a:solidFill>
              <a:latin typeface="Arial" pitchFamily="34" charset="0"/>
              <a:cs typeface="Arial" pitchFamily="34" charset="0"/>
            </a:endParaRPr>
          </a:p>
          <a:p>
            <a:pPr marL="55563" lvl="1" algn="ctr" defTabSz="457200"/>
            <a:r>
              <a:rPr lang="en-US" sz="2200" b="1" u="sng" dirty="0">
                <a:solidFill>
                  <a:srgbClr val="FF0000"/>
                </a:solidFill>
                <a:latin typeface="Arial" pitchFamily="34" charset="0"/>
                <a:cs typeface="Arial" pitchFamily="34" charset="0"/>
              </a:rPr>
              <a:t>PROCEDURE FOR ONLINE REGISTRATION</a:t>
            </a:r>
            <a:endParaRPr lang="en-US" sz="2200" b="1" dirty="0">
              <a:solidFill>
                <a:srgbClr val="FF0000"/>
              </a:solidFill>
              <a:latin typeface="Arial" pitchFamily="34" charset="0"/>
              <a:cs typeface="Arial" pitchFamily="34" charset="0"/>
            </a:endParaRPr>
          </a:p>
          <a:p>
            <a:pPr marL="398463" lvl="1" indent="-342900" algn="just" defTabSz="457200">
              <a:buFont typeface="Wingdings" panose="05000000000000000000" pitchFamily="2" charset="2"/>
              <a:buChar char="Ø"/>
            </a:pPr>
            <a:endParaRPr lang="en-US" sz="2200" b="1" dirty="0">
              <a:solidFill>
                <a:srgbClr val="FF0000"/>
              </a:solidFill>
              <a:latin typeface="Arial" pitchFamily="34" charset="0"/>
              <a:cs typeface="Arial" pitchFamily="34" charset="0"/>
            </a:endParaRPr>
          </a:p>
          <a:p>
            <a:pPr marL="739775" lvl="1" indent="-342900" algn="just" defTabSz="457200">
              <a:buFont typeface="Wingdings" pitchFamily="2" charset="2"/>
              <a:buChar char="Ø"/>
            </a:pPr>
            <a:r>
              <a:rPr lang="en-US" sz="2200" dirty="0">
                <a:solidFill>
                  <a:srgbClr val="0000FF"/>
                </a:solidFill>
                <a:latin typeface="Arial" pitchFamily="34" charset="0"/>
                <a:cs typeface="Arial" pitchFamily="34" charset="0"/>
              </a:rPr>
              <a:t>    All candidates to log in to joinindianarmy.nic.in, check their</a:t>
            </a:r>
          </a:p>
          <a:p>
            <a:pPr marL="396875" lvl="1" algn="just" defTabSz="457200"/>
            <a:r>
              <a:rPr lang="en-US" sz="2200" dirty="0">
                <a:solidFill>
                  <a:srgbClr val="0000FF"/>
                </a:solidFill>
                <a:latin typeface="Arial" pitchFamily="34" charset="0"/>
                <a:cs typeface="Arial" pitchFamily="34" charset="0"/>
              </a:rPr>
              <a:t>eligibility status and create their profile.</a:t>
            </a:r>
          </a:p>
          <a:p>
            <a:pPr marL="396875" lvl="1" algn="just" defTabSz="457200"/>
            <a:endParaRPr lang="en-US" sz="2200" dirty="0">
              <a:solidFill>
                <a:srgbClr val="00B050"/>
              </a:solidFill>
              <a:latin typeface="Arial" pitchFamily="34" charset="0"/>
              <a:cs typeface="Arial" pitchFamily="34" charset="0"/>
            </a:endParaRPr>
          </a:p>
          <a:p>
            <a:pPr marL="739775" lvl="1" indent="-342900" algn="just" defTabSz="457200">
              <a:buFont typeface="Wingdings" pitchFamily="2" charset="2"/>
              <a:buChar char="Ø"/>
            </a:pPr>
            <a:r>
              <a:rPr lang="en-US" sz="2200" b="1" dirty="0">
                <a:solidFill>
                  <a:srgbClr val="00B050"/>
                </a:solidFill>
                <a:latin typeface="Arial" pitchFamily="34" charset="0"/>
                <a:cs typeface="Arial" pitchFamily="34" charset="0"/>
              </a:rPr>
              <a:t>   </a:t>
            </a:r>
            <a:r>
              <a:rPr lang="en-US" sz="2200" dirty="0">
                <a:solidFill>
                  <a:srgbClr val="00B050"/>
                </a:solidFill>
                <a:latin typeface="Arial" pitchFamily="34" charset="0"/>
                <a:cs typeface="Arial" pitchFamily="34" charset="0"/>
              </a:rPr>
              <a:t>Candidate can apply in only one category.</a:t>
            </a:r>
          </a:p>
          <a:p>
            <a:pPr marL="396875" lvl="1" algn="just" defTabSz="457200"/>
            <a:endParaRPr lang="en-US" sz="2200" dirty="0">
              <a:solidFill>
                <a:srgbClr val="0000FF"/>
              </a:solidFill>
              <a:latin typeface="Arial" pitchFamily="34" charset="0"/>
              <a:cs typeface="Arial" pitchFamily="34" charset="0"/>
            </a:endParaRPr>
          </a:p>
          <a:p>
            <a:pPr marL="739775" lvl="1" indent="-342900" algn="just" defTabSz="457200">
              <a:buFont typeface="Wingdings" pitchFamily="2" charset="2"/>
              <a:buChar char="Ø"/>
            </a:pPr>
            <a:r>
              <a:rPr lang="en-US" sz="2200" dirty="0">
                <a:latin typeface="Arial" pitchFamily="34" charset="0"/>
                <a:cs typeface="Arial" pitchFamily="34" charset="0"/>
              </a:rPr>
              <a:t>   if anyone is found registered for multiple trade/category, he will </a:t>
            </a:r>
          </a:p>
          <a:p>
            <a:pPr marL="396875" lvl="1" algn="just" defTabSz="457200"/>
            <a:r>
              <a:rPr lang="en-US" sz="2200" dirty="0">
                <a:latin typeface="Arial" pitchFamily="34" charset="0"/>
                <a:cs typeface="Arial" pitchFamily="34" charset="0"/>
              </a:rPr>
              <a:t>be disqualified and will not be considered for any trade/category.</a:t>
            </a:r>
          </a:p>
          <a:p>
            <a:pPr marL="398463" lvl="1" indent="-1588" algn="just" defTabSz="457200">
              <a:buFont typeface="Wingdings" panose="05000000000000000000" pitchFamily="2" charset="2"/>
              <a:buChar char="v"/>
            </a:pPr>
            <a:endParaRPr lang="en-US" sz="2200" dirty="0">
              <a:latin typeface="Arial" pitchFamily="34" charset="0"/>
              <a:cs typeface="Arial" pitchFamily="34" charset="0"/>
            </a:endParaRPr>
          </a:p>
          <a:p>
            <a:pPr marL="398463" lvl="1" indent="-1588" algn="just" defTabSz="457200">
              <a:buFont typeface="Wingdings" panose="05000000000000000000" pitchFamily="2" charset="2"/>
              <a:buChar char="v"/>
            </a:pPr>
            <a:endParaRPr lang="en-US" sz="2200" dirty="0">
              <a:latin typeface="Arial" pitchFamily="34" charset="0"/>
              <a:cs typeface="Arial" pitchFamily="34" charset="0"/>
            </a:endParaRPr>
          </a:p>
        </p:txBody>
      </p:sp>
      <p:pic>
        <p:nvPicPr>
          <p:cNvPr id="9"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B6F15528-21DE-4FAA-801E-634DDDAF4B2B}" type="slidenum">
              <a:rPr lang="en-US" smtClean="0">
                <a:solidFill>
                  <a:prstClr val="black">
                    <a:tint val="75000"/>
                  </a:prstClr>
                </a:solidFill>
              </a:rPr>
              <a:pPr/>
              <a:t>10</a:t>
            </a:fld>
            <a:endParaRPr lang="en-US">
              <a:solidFill>
                <a:prstClr val="black">
                  <a:tint val="75000"/>
                </a:prstClr>
              </a:solidFill>
            </a:endParaRPr>
          </a:p>
        </p:txBody>
      </p:sp>
    </p:spTree>
    <p:extLst>
      <p:ext uri="{BB962C8B-B14F-4D97-AF65-F5344CB8AC3E}">
        <p14:creationId xmlns:p14="http://schemas.microsoft.com/office/powerpoint/2010/main" val="2433718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421789779"/>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Table 2"/>
          <p:cNvGraphicFramePr>
            <a:graphicFrameLocks noGrp="1"/>
          </p:cNvGraphicFramePr>
          <p:nvPr>
            <p:extLst>
              <p:ext uri="{D42A27DB-BD31-4B8C-83A1-F6EECF244321}">
                <p14:modId xmlns:p14="http://schemas.microsoft.com/office/powerpoint/2010/main" val="578925181"/>
              </p:ext>
            </p:extLst>
          </p:nvPr>
        </p:nvGraphicFramePr>
        <p:xfrm>
          <a:off x="0" y="923581"/>
          <a:ext cx="9067800" cy="5969872"/>
        </p:xfrm>
        <a:graphic>
          <a:graphicData uri="http://schemas.openxmlformats.org/drawingml/2006/table">
            <a:tbl>
              <a:tblPr firstRow="1" bandRow="1">
                <a:tableStyleId>{5940675A-B579-460E-94D1-54222C63F5DA}</a:tableStyleId>
              </a:tblPr>
              <a:tblGrid>
                <a:gridCol w="604520">
                  <a:extLst>
                    <a:ext uri="{9D8B030D-6E8A-4147-A177-3AD203B41FA5}">
                      <a16:colId xmlns:a16="http://schemas.microsoft.com/office/drawing/2014/main" val="20000"/>
                    </a:ext>
                  </a:extLst>
                </a:gridCol>
                <a:gridCol w="1833880">
                  <a:extLst>
                    <a:ext uri="{9D8B030D-6E8A-4147-A177-3AD203B41FA5}">
                      <a16:colId xmlns:a16="http://schemas.microsoft.com/office/drawing/2014/main" val="20001"/>
                    </a:ext>
                  </a:extLst>
                </a:gridCol>
                <a:gridCol w="5471711">
                  <a:extLst>
                    <a:ext uri="{9D8B030D-6E8A-4147-A177-3AD203B41FA5}">
                      <a16:colId xmlns:a16="http://schemas.microsoft.com/office/drawing/2014/main" val="20002"/>
                    </a:ext>
                  </a:extLst>
                </a:gridCol>
                <a:gridCol w="1157689">
                  <a:extLst>
                    <a:ext uri="{9D8B030D-6E8A-4147-A177-3AD203B41FA5}">
                      <a16:colId xmlns:a16="http://schemas.microsoft.com/office/drawing/2014/main" val="20003"/>
                    </a:ext>
                  </a:extLst>
                </a:gridCol>
              </a:tblGrid>
              <a:tr h="624130">
                <a:tc>
                  <a:txBody>
                    <a:bodyPr/>
                    <a:lstStyle/>
                    <a:p>
                      <a:pPr marL="0" indent="0" algn="ctr"/>
                      <a:r>
                        <a:rPr lang="en-GB" b="1" dirty="0">
                          <a:solidFill>
                            <a:srgbClr val="FF0000"/>
                          </a:solidFill>
                          <a:latin typeface="Arial" panose="020B0604020202020204" pitchFamily="34" charset="0"/>
                          <a:cs typeface="Arial" panose="020B0604020202020204" pitchFamily="34" charset="0"/>
                        </a:rPr>
                        <a:t>Ser</a:t>
                      </a:r>
                      <a:r>
                        <a:rPr lang="en-GB" b="1" baseline="0" dirty="0">
                          <a:solidFill>
                            <a:srgbClr val="FF0000"/>
                          </a:solidFill>
                          <a:latin typeface="Arial" panose="020B0604020202020204" pitchFamily="34" charset="0"/>
                          <a:cs typeface="Arial" panose="020B0604020202020204" pitchFamily="34" charset="0"/>
                        </a:rPr>
                        <a:t> No</a:t>
                      </a:r>
                      <a:endParaRPr lang="en-GB" b="1" dirty="0">
                        <a:solidFill>
                          <a:srgbClr val="FF0000"/>
                        </a:solidFill>
                        <a:latin typeface="Arial" panose="020B0604020202020204" pitchFamily="34" charset="0"/>
                        <a:cs typeface="Arial" panose="020B0604020202020204" pitchFamily="34" charset="0"/>
                      </a:endParaRPr>
                    </a:p>
                  </a:txBody>
                  <a:tcPr/>
                </a:tc>
                <a:tc>
                  <a:txBody>
                    <a:bodyPr/>
                    <a:lstStyle/>
                    <a:p>
                      <a:pPr algn="ctr"/>
                      <a:r>
                        <a:rPr lang="en-GB" b="1" dirty="0">
                          <a:solidFill>
                            <a:srgbClr val="FF0000"/>
                          </a:solidFill>
                          <a:latin typeface="Arial" panose="020B0604020202020204" pitchFamily="34" charset="0"/>
                          <a:cs typeface="Arial" panose="020B0604020202020204" pitchFamily="34" charset="0"/>
                        </a:rPr>
                        <a:t>Category</a:t>
                      </a:r>
                    </a:p>
                  </a:txBody>
                  <a:tcPr/>
                </a:tc>
                <a:tc>
                  <a:txBody>
                    <a:bodyPr/>
                    <a:lstStyle/>
                    <a:p>
                      <a:pPr algn="ctr"/>
                      <a:r>
                        <a:rPr lang="en-GB" b="1" dirty="0">
                          <a:solidFill>
                            <a:srgbClr val="FF0000"/>
                          </a:solidFill>
                          <a:latin typeface="Arial" panose="020B0604020202020204" pitchFamily="34" charset="0"/>
                          <a:cs typeface="Arial" panose="020B0604020202020204" pitchFamily="34" charset="0"/>
                        </a:rPr>
                        <a:t>Education </a:t>
                      </a:r>
                    </a:p>
                  </a:txBody>
                  <a:tcPr/>
                </a:tc>
                <a:tc>
                  <a:txBody>
                    <a:bodyPr/>
                    <a:lstStyle/>
                    <a:p>
                      <a:pPr algn="ctr"/>
                      <a:r>
                        <a:rPr lang="en-GB" b="1" dirty="0">
                          <a:solidFill>
                            <a:srgbClr val="FF0000"/>
                          </a:solidFill>
                          <a:latin typeface="Arial" panose="020B0604020202020204" pitchFamily="34" charset="0"/>
                          <a:cs typeface="Arial" panose="020B0604020202020204" pitchFamily="34" charset="0"/>
                        </a:rPr>
                        <a:t>Age</a:t>
                      </a:r>
                    </a:p>
                  </a:txBody>
                  <a:tcPr/>
                </a:tc>
                <a:extLst>
                  <a:ext uri="{0D108BD9-81ED-4DB2-BD59-A6C34878D82A}">
                    <a16:rowId xmlns:a16="http://schemas.microsoft.com/office/drawing/2014/main" val="10000"/>
                  </a:ext>
                </a:extLst>
              </a:tr>
              <a:tr h="2229034">
                <a:tc>
                  <a:txBody>
                    <a:bodyPr/>
                    <a:lstStyle/>
                    <a:p>
                      <a:pPr algn="ctr"/>
                      <a:r>
                        <a:rPr lang="en-GB" sz="1800" kern="1200" dirty="0">
                          <a:solidFill>
                            <a:srgbClr val="0000FF"/>
                          </a:solidFill>
                          <a:latin typeface="Arial" panose="020B0604020202020204" pitchFamily="34" charset="0"/>
                          <a:ea typeface="+mn-ea"/>
                          <a:cs typeface="Arial" panose="020B0604020202020204" pitchFamily="34" charset="0"/>
                        </a:rPr>
                        <a:t>1.</a:t>
                      </a:r>
                    </a:p>
                  </a:txBody>
                  <a:tcPr/>
                </a:tc>
                <a:tc>
                  <a:txBody>
                    <a:bodyPr/>
                    <a:lstStyle/>
                    <a:p>
                      <a:r>
                        <a:rPr lang="en-US" altLang="en-US" sz="1800" kern="1200" dirty="0" err="1">
                          <a:solidFill>
                            <a:srgbClr val="0000FF"/>
                          </a:solidFill>
                          <a:latin typeface="Arial" panose="020B0604020202020204" pitchFamily="34" charset="0"/>
                          <a:ea typeface="+mn-ea"/>
                          <a:cs typeface="Arial" panose="020B0604020202020204" pitchFamily="34" charset="0"/>
                        </a:rPr>
                        <a:t>Agniveer</a:t>
                      </a:r>
                      <a:r>
                        <a:rPr lang="en-US" altLang="en-US" sz="1800" kern="1200" dirty="0">
                          <a:solidFill>
                            <a:srgbClr val="0000FF"/>
                          </a:solidFill>
                          <a:latin typeface="Arial" panose="020B0604020202020204" pitchFamily="34" charset="0"/>
                          <a:ea typeface="+mn-ea"/>
                          <a:cs typeface="Arial" panose="020B0604020202020204" pitchFamily="34" charset="0"/>
                        </a:rPr>
                        <a:t> (General Duty) </a:t>
                      </a:r>
                    </a:p>
                    <a:p>
                      <a:r>
                        <a:rPr lang="en-US" altLang="en-US" sz="1800" kern="1200" dirty="0">
                          <a:solidFill>
                            <a:srgbClr val="0000FF"/>
                          </a:solidFill>
                          <a:latin typeface="Arial" panose="020B0604020202020204" pitchFamily="34" charset="0"/>
                          <a:ea typeface="+mn-ea"/>
                          <a:cs typeface="Arial" panose="020B0604020202020204" pitchFamily="34" charset="0"/>
                        </a:rPr>
                        <a:t>(All Arms)</a:t>
                      </a:r>
                    </a:p>
                    <a:p>
                      <a:endParaRPr lang="en-GB" sz="1800" kern="1200" dirty="0">
                        <a:solidFill>
                          <a:srgbClr val="0000FF"/>
                        </a:solidFill>
                        <a:latin typeface="Arial" panose="020B0604020202020204" pitchFamily="34" charset="0"/>
                        <a:ea typeface="+mn-ea"/>
                        <a:cs typeface="Arial" panose="020B0604020202020204" pitchFamily="34" charset="0"/>
                      </a:endParaRPr>
                    </a:p>
                  </a:txBody>
                  <a:tcPr/>
                </a:tc>
                <a:tc>
                  <a:txBody>
                    <a:bodyPr/>
                    <a:lstStyle/>
                    <a:p>
                      <a:pPr marL="342900" marR="0" indent="-342900" algn="just" defTabSz="914400" rtl="0" eaLnBrk="1" fontAlgn="auto" latinLnBrk="0" hangingPunct="1">
                        <a:lnSpc>
                          <a:spcPct val="100000"/>
                        </a:lnSpc>
                        <a:spcBef>
                          <a:spcPts val="0"/>
                        </a:spcBef>
                        <a:spcAft>
                          <a:spcPts val="0"/>
                        </a:spcAft>
                        <a:buClrTx/>
                        <a:buSzTx/>
                        <a:buFontTx/>
                        <a:buAutoNum type="alphaLcParenBoth"/>
                        <a:tabLst/>
                        <a:defRPr/>
                      </a:pPr>
                      <a:r>
                        <a:rPr lang="en-GB" sz="1800" kern="1200" dirty="0">
                          <a:solidFill>
                            <a:srgbClr val="0000FF"/>
                          </a:solidFill>
                          <a:latin typeface="Arial" panose="020B0604020202020204" pitchFamily="34" charset="0"/>
                          <a:ea typeface="+mn-ea"/>
                          <a:cs typeface="Arial" panose="020B0604020202020204" pitchFamily="34" charset="0"/>
                        </a:rPr>
                        <a:t>  Class 10th/Matric with 45% marks in aggregate</a:t>
                      </a:r>
                    </a:p>
                    <a:p>
                      <a:pPr marL="0" marR="0" indent="0" algn="just" defTabSz="914400" rtl="0" eaLnBrk="1" fontAlgn="auto" latinLnBrk="0" hangingPunct="1">
                        <a:lnSpc>
                          <a:spcPct val="100000"/>
                        </a:lnSpc>
                        <a:spcBef>
                          <a:spcPts val="0"/>
                        </a:spcBef>
                        <a:spcAft>
                          <a:spcPts val="0"/>
                        </a:spcAft>
                        <a:buClrTx/>
                        <a:buSzTx/>
                        <a:buFontTx/>
                        <a:buNone/>
                        <a:tabLst/>
                        <a:defRPr/>
                      </a:pPr>
                      <a:r>
                        <a:rPr lang="en-GB" sz="1800" kern="1200" dirty="0">
                          <a:solidFill>
                            <a:srgbClr val="0000FF"/>
                          </a:solidFill>
                          <a:latin typeface="Arial" panose="020B0604020202020204" pitchFamily="34" charset="0"/>
                          <a:ea typeface="+mn-ea"/>
                          <a:cs typeface="Arial" panose="020B0604020202020204" pitchFamily="34" charset="0"/>
                        </a:rPr>
                        <a:t>and 33% in each subject. </a:t>
                      </a:r>
                    </a:p>
                    <a:p>
                      <a:pPr marL="342900" marR="0" indent="-342900" algn="just" defTabSz="914400" rtl="0" eaLnBrk="1" fontAlgn="auto" latinLnBrk="0" hangingPunct="1">
                        <a:lnSpc>
                          <a:spcPct val="100000"/>
                        </a:lnSpc>
                        <a:spcBef>
                          <a:spcPts val="0"/>
                        </a:spcBef>
                        <a:spcAft>
                          <a:spcPts val="0"/>
                        </a:spcAft>
                        <a:buClrTx/>
                        <a:buSzTx/>
                        <a:buFontTx/>
                        <a:buAutoNum type="alphaLcParenBoth"/>
                        <a:tabLst/>
                        <a:defRPr/>
                      </a:pPr>
                      <a:endParaRPr lang="en-GB" sz="1800" kern="1200" dirty="0">
                        <a:solidFill>
                          <a:srgbClr val="0000FF"/>
                        </a:solidFill>
                        <a:latin typeface="Arial" panose="020B0604020202020204" pitchFamily="34" charset="0"/>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GB" sz="1800" kern="1200" dirty="0">
                          <a:solidFill>
                            <a:srgbClr val="0000FF"/>
                          </a:solidFill>
                          <a:latin typeface="Arial" panose="020B0604020202020204" pitchFamily="34" charset="0"/>
                          <a:ea typeface="+mn-ea"/>
                          <a:cs typeface="Arial" panose="020B0604020202020204" pitchFamily="34" charset="0"/>
                        </a:rPr>
                        <a:t>(b)   For boards following grading system of D grade (33%-40%) in individual subjects or equivalent of grade which contains 33% Overall aggregate in C2 grade or equivalent corresponding  to 45% in aggregate.</a:t>
                      </a:r>
                      <a:endParaRPr lang="en-US" sz="1800" kern="1200" dirty="0">
                        <a:solidFill>
                          <a:srgbClr val="0000FF"/>
                        </a:solidFill>
                        <a:latin typeface="Arial" panose="020B0604020202020204" pitchFamily="34" charset="0"/>
                        <a:ea typeface="+mn-ea"/>
                        <a:cs typeface="Arial" panose="020B0604020202020204" pitchFamily="34" charset="0"/>
                      </a:endParaRPr>
                    </a:p>
                  </a:txBody>
                  <a:tcPr/>
                </a:tc>
                <a:tc>
                  <a:txBody>
                    <a:bodyPr/>
                    <a:lstStyle/>
                    <a:p>
                      <a:r>
                        <a:rPr lang="en-US" sz="1800" kern="1200" dirty="0">
                          <a:solidFill>
                            <a:srgbClr val="0000FF"/>
                          </a:solidFill>
                          <a:latin typeface="Arial" panose="020B0604020202020204" pitchFamily="34" charset="0"/>
                          <a:ea typeface="+mn-ea"/>
                          <a:cs typeface="Arial" panose="020B0604020202020204" pitchFamily="34" charset="0"/>
                        </a:rPr>
                        <a:t>17½ - 23</a:t>
                      </a:r>
                      <a:endParaRPr lang="en-GB" sz="1800" kern="1200" dirty="0">
                        <a:solidFill>
                          <a:srgbClr val="0000FF"/>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1"/>
                  </a:ext>
                </a:extLst>
              </a:tr>
              <a:tr h="624130">
                <a:tc>
                  <a:txBody>
                    <a:bodyPr/>
                    <a:lstStyle/>
                    <a:p>
                      <a:pPr algn="ctr"/>
                      <a:r>
                        <a:rPr lang="en-GB" sz="1800" kern="1200" dirty="0">
                          <a:solidFill>
                            <a:srgbClr val="00B050"/>
                          </a:solidFill>
                          <a:latin typeface="Arial" panose="020B0604020202020204" pitchFamily="34" charset="0"/>
                          <a:ea typeface="+mn-ea"/>
                          <a:cs typeface="Arial" panose="020B0604020202020204" pitchFamily="34" charset="0"/>
                        </a:rPr>
                        <a:t>2.</a:t>
                      </a:r>
                    </a:p>
                  </a:txBody>
                  <a:tcPr/>
                </a:tc>
                <a:tc>
                  <a:txBody>
                    <a:bodyPr/>
                    <a:lstStyle/>
                    <a:p>
                      <a:r>
                        <a:rPr lang="en-GB" sz="1800" kern="1200" dirty="0" err="1">
                          <a:solidFill>
                            <a:srgbClr val="00B050"/>
                          </a:solidFill>
                          <a:latin typeface="Arial" panose="020B0604020202020204" pitchFamily="34" charset="0"/>
                          <a:ea typeface="+mn-ea"/>
                          <a:cs typeface="Arial" panose="020B0604020202020204" pitchFamily="34" charset="0"/>
                        </a:rPr>
                        <a:t>Agniveer</a:t>
                      </a:r>
                      <a:r>
                        <a:rPr lang="en-GB" sz="1800" kern="1200" dirty="0">
                          <a:solidFill>
                            <a:srgbClr val="00B050"/>
                          </a:solidFill>
                          <a:latin typeface="Arial" panose="020B0604020202020204" pitchFamily="34" charset="0"/>
                          <a:ea typeface="+mn-ea"/>
                          <a:cs typeface="Arial" panose="020B0604020202020204" pitchFamily="34" charset="0"/>
                        </a:rPr>
                        <a:t> (Tech)</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kern="1200" dirty="0">
                          <a:solidFill>
                            <a:srgbClr val="00B050"/>
                          </a:solidFill>
                          <a:latin typeface="Arial" panose="020B0604020202020204" pitchFamily="34" charset="0"/>
                          <a:ea typeface="+mn-ea"/>
                          <a:cs typeface="Arial" panose="020B0604020202020204" pitchFamily="34" charset="0"/>
                        </a:rPr>
                        <a:t>(All Arms)</a:t>
                      </a:r>
                    </a:p>
                  </a:txBody>
                  <a:tcPr/>
                </a:tc>
                <a:tc row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kern="1200" dirty="0">
                          <a:solidFill>
                            <a:srgbClr val="00B050"/>
                          </a:solidFill>
                          <a:latin typeface="Arial" panose="020B0604020202020204" pitchFamily="34" charset="0"/>
                          <a:ea typeface="+mn-ea"/>
                          <a:cs typeface="Arial" panose="020B0604020202020204" pitchFamily="34" charset="0"/>
                        </a:rPr>
                        <a:t>10+2/Intermediate Exam Pass in Science with Physics, Chemistry, </a:t>
                      </a:r>
                      <a:r>
                        <a:rPr lang="en-US" sz="1800" kern="1200" dirty="0" err="1">
                          <a:solidFill>
                            <a:srgbClr val="00B050"/>
                          </a:solidFill>
                          <a:latin typeface="Arial" panose="020B0604020202020204" pitchFamily="34" charset="0"/>
                          <a:ea typeface="+mn-ea"/>
                          <a:cs typeface="Arial" panose="020B0604020202020204" pitchFamily="34" charset="0"/>
                        </a:rPr>
                        <a:t>Maths</a:t>
                      </a:r>
                      <a:r>
                        <a:rPr lang="en-US" sz="1800" kern="1200" dirty="0">
                          <a:solidFill>
                            <a:srgbClr val="00B050"/>
                          </a:solidFill>
                          <a:latin typeface="Arial" panose="020B0604020202020204" pitchFamily="34" charset="0"/>
                          <a:ea typeface="+mn-ea"/>
                          <a:cs typeface="Arial" panose="020B0604020202020204" pitchFamily="34" charset="0"/>
                        </a:rPr>
                        <a:t> and English with min 50% marks in aggregate and 40% in each subject.</a:t>
                      </a:r>
                    </a:p>
                    <a:p>
                      <a:pPr algn="just"/>
                      <a:endParaRPr lang="en-GB" sz="1800" kern="1200" dirty="0">
                        <a:solidFill>
                          <a:srgbClr val="00B050"/>
                        </a:solidFill>
                        <a:latin typeface="Arial" panose="020B0604020202020204" pitchFamily="34" charset="0"/>
                        <a:ea typeface="+mn-ea"/>
                        <a:cs typeface="Arial" panose="020B0604020202020204" pitchFamily="34" charset="0"/>
                      </a:endParaRP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a:solidFill>
                            <a:srgbClr val="00B050"/>
                          </a:solidFill>
                          <a:latin typeface="Arial" panose="020B0604020202020204" pitchFamily="34" charset="0"/>
                          <a:cs typeface="Arial" panose="020B0604020202020204" pitchFamily="34" charset="0"/>
                        </a:rPr>
                        <a:t>17</a:t>
                      </a:r>
                      <a:r>
                        <a:rPr kumimoji="0" lang="en-US" sz="1800" kern="1200" baseline="0" dirty="0">
                          <a:solidFill>
                            <a:srgbClr val="00B050"/>
                          </a:solidFill>
                          <a:latin typeface="Arial" panose="020B0604020202020204" pitchFamily="34" charset="0"/>
                          <a:cs typeface="Arial" panose="020B0604020202020204" pitchFamily="34" charset="0"/>
                        </a:rPr>
                        <a:t>½ - 23</a:t>
                      </a:r>
                      <a:endParaRPr lang="en-GB" dirty="0">
                        <a:solidFill>
                          <a:srgbClr val="00B050"/>
                        </a:solidFill>
                        <a:latin typeface="Arial" panose="020B0604020202020204" pitchFamily="34" charset="0"/>
                        <a:cs typeface="Arial" panose="020B0604020202020204" pitchFamily="34" charset="0"/>
                      </a:endParaRPr>
                    </a:p>
                    <a:p>
                      <a:endParaRPr lang="en-GB" sz="1800" kern="1200" dirty="0">
                        <a:solidFill>
                          <a:srgbClr val="00B050"/>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2"/>
                  </a:ext>
                </a:extLst>
              </a:tr>
              <a:tr h="891614">
                <a:tc>
                  <a:txBody>
                    <a:bodyPr/>
                    <a:lstStyle/>
                    <a:p>
                      <a:pPr algn="ctr"/>
                      <a:r>
                        <a:rPr lang="en-GB" sz="1800" kern="1200" dirty="0">
                          <a:solidFill>
                            <a:srgbClr val="00B050"/>
                          </a:solidFill>
                          <a:latin typeface="Arial" panose="020B0604020202020204" pitchFamily="34" charset="0"/>
                          <a:ea typeface="+mn-ea"/>
                          <a:cs typeface="Arial" panose="020B0604020202020204" pitchFamily="34" charset="0"/>
                        </a:rPr>
                        <a:t>3.</a:t>
                      </a:r>
                    </a:p>
                  </a:txBody>
                  <a:tcPr/>
                </a:tc>
                <a:tc>
                  <a:txBody>
                    <a:bodyPr/>
                    <a:lstStyle/>
                    <a:p>
                      <a:r>
                        <a:rPr lang="en-GB" sz="1800" kern="1200" dirty="0" err="1">
                          <a:solidFill>
                            <a:srgbClr val="00B050"/>
                          </a:solidFill>
                          <a:latin typeface="Arial" panose="020B0604020202020204" pitchFamily="34" charset="0"/>
                          <a:ea typeface="+mn-ea"/>
                          <a:cs typeface="Arial" panose="020B0604020202020204" pitchFamily="34" charset="0"/>
                        </a:rPr>
                        <a:t>Agniveer</a:t>
                      </a:r>
                      <a:r>
                        <a:rPr lang="en-GB" sz="1800" kern="1200" dirty="0">
                          <a:solidFill>
                            <a:srgbClr val="00B050"/>
                          </a:solidFill>
                          <a:latin typeface="Arial" panose="020B0604020202020204" pitchFamily="34" charset="0"/>
                          <a:ea typeface="+mn-ea"/>
                          <a:cs typeface="Arial" panose="020B0604020202020204" pitchFamily="34" charset="0"/>
                        </a:rPr>
                        <a:t> Tech (</a:t>
                      </a:r>
                      <a:r>
                        <a:rPr lang="en-GB" sz="1800" kern="1200" dirty="0" err="1">
                          <a:solidFill>
                            <a:srgbClr val="00B050"/>
                          </a:solidFill>
                          <a:latin typeface="Arial" panose="020B0604020202020204" pitchFamily="34" charset="0"/>
                          <a:ea typeface="+mn-ea"/>
                          <a:cs typeface="Arial" panose="020B0604020202020204" pitchFamily="34" charset="0"/>
                        </a:rPr>
                        <a:t>Avn</a:t>
                      </a:r>
                      <a:r>
                        <a:rPr lang="en-GB" sz="1800" kern="1200" dirty="0">
                          <a:solidFill>
                            <a:srgbClr val="00B050"/>
                          </a:solidFill>
                          <a:latin typeface="Arial" panose="020B0604020202020204" pitchFamily="34" charset="0"/>
                          <a:ea typeface="+mn-ea"/>
                          <a:cs typeface="Arial" panose="020B0604020202020204" pitchFamily="34" charset="0"/>
                        </a:rPr>
                        <a:t> &amp; Amn Examiner)</a:t>
                      </a:r>
                    </a:p>
                  </a:txBody>
                  <a:tcPr/>
                </a:tc>
                <a:tc vMerge="1">
                  <a:txBody>
                    <a:bodyPr/>
                    <a:lstStyle/>
                    <a:p>
                      <a:endParaRPr lang="en-GB" dirty="0"/>
                    </a:p>
                  </a:txBody>
                  <a:tcPr/>
                </a:tc>
                <a:tc vMerge="1">
                  <a:txBody>
                    <a:bodyPr/>
                    <a:lstStyle/>
                    <a:p>
                      <a:endParaRPr lang="en-GB" dirty="0"/>
                    </a:p>
                  </a:txBody>
                  <a:tcPr/>
                </a:tc>
                <a:extLst>
                  <a:ext uri="{0D108BD9-81ED-4DB2-BD59-A6C34878D82A}">
                    <a16:rowId xmlns:a16="http://schemas.microsoft.com/office/drawing/2014/main" val="10003"/>
                  </a:ext>
                </a:extLst>
              </a:tr>
              <a:tr h="1489312">
                <a:tc>
                  <a:txBody>
                    <a:bodyPr/>
                    <a:lstStyle/>
                    <a:p>
                      <a:pPr algn="ctr"/>
                      <a:r>
                        <a:rPr lang="en-GB" sz="1800" kern="1200" dirty="0">
                          <a:solidFill>
                            <a:schemeClr val="tx1"/>
                          </a:solidFill>
                          <a:latin typeface="Arial" panose="020B0604020202020204" pitchFamily="34" charset="0"/>
                          <a:ea typeface="+mn-ea"/>
                          <a:cs typeface="Arial" panose="020B0604020202020204" pitchFamily="34" charset="0"/>
                        </a:rPr>
                        <a:t>4.</a:t>
                      </a:r>
                    </a:p>
                  </a:txBody>
                  <a:tcPr/>
                </a:tc>
                <a:tc>
                  <a:txBody>
                    <a:bodyPr/>
                    <a:lstStyle/>
                    <a:p>
                      <a:r>
                        <a:rPr lang="en-GB" sz="1800" kern="1200" dirty="0" err="1">
                          <a:solidFill>
                            <a:schemeClr val="tx1"/>
                          </a:solidFill>
                          <a:latin typeface="Arial" panose="020B0604020202020204" pitchFamily="34" charset="0"/>
                          <a:ea typeface="+mn-ea"/>
                          <a:cs typeface="Arial" panose="020B0604020202020204" pitchFamily="34" charset="0"/>
                        </a:rPr>
                        <a:t>Agniveer</a:t>
                      </a:r>
                      <a:r>
                        <a:rPr lang="en-GB" sz="1800" kern="1200" dirty="0">
                          <a:solidFill>
                            <a:schemeClr val="tx1"/>
                          </a:solidFill>
                          <a:latin typeface="Arial" panose="020B0604020202020204" pitchFamily="34" charset="0"/>
                          <a:ea typeface="+mn-ea"/>
                          <a:cs typeface="Arial" panose="020B0604020202020204" pitchFamily="34" charset="0"/>
                        </a:rPr>
                        <a:t> Clerk/</a:t>
                      </a:r>
                      <a:r>
                        <a:rPr lang="en-GB" sz="1800" kern="1200" baseline="0" dirty="0">
                          <a:solidFill>
                            <a:schemeClr val="tx1"/>
                          </a:solidFill>
                          <a:latin typeface="Arial" panose="020B0604020202020204" pitchFamily="34" charset="0"/>
                          <a:ea typeface="+mn-ea"/>
                          <a:cs typeface="Arial" panose="020B0604020202020204" pitchFamily="34" charset="0"/>
                        </a:rPr>
                        <a:t> Store Keeper Technical </a:t>
                      </a:r>
                    </a:p>
                    <a:p>
                      <a:r>
                        <a:rPr lang="en-GB" sz="1800" kern="1200" baseline="0" dirty="0">
                          <a:solidFill>
                            <a:schemeClr val="tx1"/>
                          </a:solidFill>
                          <a:latin typeface="Arial" panose="020B0604020202020204" pitchFamily="34" charset="0"/>
                          <a:ea typeface="+mn-ea"/>
                          <a:cs typeface="Arial" panose="020B0604020202020204" pitchFamily="34" charset="0"/>
                        </a:rPr>
                        <a:t>(All Arms)</a:t>
                      </a:r>
                      <a:endParaRPr lang="en-GB" sz="1800" kern="1200" dirty="0">
                        <a:solidFill>
                          <a:schemeClr val="tx1"/>
                        </a:solidFill>
                        <a:latin typeface="Arial" panose="020B0604020202020204" pitchFamily="34" charset="0"/>
                        <a:ea typeface="+mn-ea"/>
                        <a:cs typeface="Arial" panose="020B060402020202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GB" sz="1800" kern="1200" baseline="0" dirty="0">
                          <a:solidFill>
                            <a:schemeClr val="tx1"/>
                          </a:solidFill>
                          <a:latin typeface="Arial" panose="020B0604020202020204" pitchFamily="34" charset="0"/>
                          <a:ea typeface="+mn-ea"/>
                          <a:cs typeface="Arial" panose="020B0604020202020204" pitchFamily="34" charset="0"/>
                        </a:rPr>
                        <a:t>10+2/Intermediate Exam Pass in any stream (Arts, Commerce &amp; Science) with 60% marks in aggregate and minimum 50% in each subject.  Securing 50% in English and Maths/Accounts/Book Keeping in Class XII is mandatory. </a:t>
                      </a:r>
                      <a:endParaRPr lang="en-GB" sz="1800" kern="1200" dirty="0">
                        <a:solidFill>
                          <a:schemeClr val="tx1"/>
                        </a:solidFill>
                        <a:latin typeface="Arial" panose="020B0604020202020204" pitchFamily="34" charset="0"/>
                        <a:ea typeface="+mn-ea"/>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a:solidFill>
                            <a:schemeClr val="tx1"/>
                          </a:solidFill>
                          <a:latin typeface="Arial" panose="020B0604020202020204" pitchFamily="34" charset="0"/>
                          <a:cs typeface="Arial" panose="020B0604020202020204" pitchFamily="34" charset="0"/>
                        </a:rPr>
                        <a:t>17</a:t>
                      </a:r>
                      <a:r>
                        <a:rPr kumimoji="0" lang="en-US" sz="1800" kern="1200" baseline="0" dirty="0">
                          <a:solidFill>
                            <a:schemeClr val="tx1"/>
                          </a:solidFill>
                          <a:latin typeface="Arial" panose="020B0604020202020204" pitchFamily="34" charset="0"/>
                          <a:cs typeface="Arial" panose="020B0604020202020204" pitchFamily="34" charset="0"/>
                        </a:rPr>
                        <a:t>½ - 23</a:t>
                      </a:r>
                      <a:endParaRPr lang="en-GB" dirty="0">
                        <a:solidFill>
                          <a:schemeClr val="tx1"/>
                        </a:solidFill>
                        <a:latin typeface="Arial" panose="020B0604020202020204" pitchFamily="34" charset="0"/>
                        <a:cs typeface="Arial" panose="020B0604020202020204" pitchFamily="34" charset="0"/>
                      </a:endParaRPr>
                    </a:p>
                    <a:p>
                      <a:endParaRPr lang="en-GB"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11</a:t>
            </a:fld>
            <a:endParaRPr lang="en-US">
              <a:solidFill>
                <a:prstClr val="black">
                  <a:tint val="75000"/>
                </a:prstClr>
              </a:solidFill>
            </a:endParaRPr>
          </a:p>
        </p:txBody>
      </p:sp>
    </p:spTree>
    <p:extLst>
      <p:ext uri="{BB962C8B-B14F-4D97-AF65-F5344CB8AC3E}">
        <p14:creationId xmlns:p14="http://schemas.microsoft.com/office/powerpoint/2010/main" val="1573814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084399173"/>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Table 2"/>
          <p:cNvGraphicFramePr>
            <a:graphicFrameLocks noGrp="1"/>
          </p:cNvGraphicFramePr>
          <p:nvPr>
            <p:extLst>
              <p:ext uri="{D42A27DB-BD31-4B8C-83A1-F6EECF244321}">
                <p14:modId xmlns:p14="http://schemas.microsoft.com/office/powerpoint/2010/main" val="3932360638"/>
              </p:ext>
            </p:extLst>
          </p:nvPr>
        </p:nvGraphicFramePr>
        <p:xfrm>
          <a:off x="0" y="923581"/>
          <a:ext cx="9067800" cy="3688080"/>
        </p:xfrm>
        <a:graphic>
          <a:graphicData uri="http://schemas.openxmlformats.org/drawingml/2006/table">
            <a:tbl>
              <a:tblPr firstRow="1" bandRow="1">
                <a:tableStyleId>{5940675A-B579-460E-94D1-54222C63F5DA}</a:tableStyleId>
              </a:tblPr>
              <a:tblGrid>
                <a:gridCol w="604520">
                  <a:extLst>
                    <a:ext uri="{9D8B030D-6E8A-4147-A177-3AD203B41FA5}">
                      <a16:colId xmlns:a16="http://schemas.microsoft.com/office/drawing/2014/main" val="20000"/>
                    </a:ext>
                  </a:extLst>
                </a:gridCol>
                <a:gridCol w="1833880">
                  <a:extLst>
                    <a:ext uri="{9D8B030D-6E8A-4147-A177-3AD203B41FA5}">
                      <a16:colId xmlns:a16="http://schemas.microsoft.com/office/drawing/2014/main" val="20001"/>
                    </a:ext>
                  </a:extLst>
                </a:gridCol>
                <a:gridCol w="5471711">
                  <a:extLst>
                    <a:ext uri="{9D8B030D-6E8A-4147-A177-3AD203B41FA5}">
                      <a16:colId xmlns:a16="http://schemas.microsoft.com/office/drawing/2014/main" val="20002"/>
                    </a:ext>
                  </a:extLst>
                </a:gridCol>
                <a:gridCol w="1157689">
                  <a:extLst>
                    <a:ext uri="{9D8B030D-6E8A-4147-A177-3AD203B41FA5}">
                      <a16:colId xmlns:a16="http://schemas.microsoft.com/office/drawing/2014/main" val="20003"/>
                    </a:ext>
                  </a:extLst>
                </a:gridCol>
              </a:tblGrid>
              <a:tr h="503195">
                <a:tc>
                  <a:txBody>
                    <a:bodyPr/>
                    <a:lstStyle/>
                    <a:p>
                      <a:pPr marL="0" indent="0" algn="ctr"/>
                      <a:r>
                        <a:rPr lang="en-GB" b="1" dirty="0">
                          <a:solidFill>
                            <a:srgbClr val="FF0000"/>
                          </a:solidFill>
                          <a:latin typeface="Arial" panose="020B0604020202020204" pitchFamily="34" charset="0"/>
                          <a:cs typeface="Arial" panose="020B0604020202020204" pitchFamily="34" charset="0"/>
                        </a:rPr>
                        <a:t>Ser</a:t>
                      </a:r>
                      <a:r>
                        <a:rPr lang="en-GB" b="1" baseline="0" dirty="0">
                          <a:solidFill>
                            <a:srgbClr val="FF0000"/>
                          </a:solidFill>
                          <a:latin typeface="Arial" panose="020B0604020202020204" pitchFamily="34" charset="0"/>
                          <a:cs typeface="Arial" panose="020B0604020202020204" pitchFamily="34" charset="0"/>
                        </a:rPr>
                        <a:t> No</a:t>
                      </a:r>
                      <a:endParaRPr lang="en-GB" b="1" dirty="0">
                        <a:solidFill>
                          <a:srgbClr val="FF0000"/>
                        </a:solidFill>
                        <a:latin typeface="Arial" panose="020B0604020202020204" pitchFamily="34" charset="0"/>
                        <a:cs typeface="Arial" panose="020B0604020202020204" pitchFamily="34" charset="0"/>
                      </a:endParaRPr>
                    </a:p>
                  </a:txBody>
                  <a:tcPr/>
                </a:tc>
                <a:tc>
                  <a:txBody>
                    <a:bodyPr/>
                    <a:lstStyle/>
                    <a:p>
                      <a:pPr algn="ctr"/>
                      <a:r>
                        <a:rPr lang="en-GB" b="1" dirty="0">
                          <a:solidFill>
                            <a:srgbClr val="FF0000"/>
                          </a:solidFill>
                          <a:latin typeface="Arial" panose="020B0604020202020204" pitchFamily="34" charset="0"/>
                          <a:cs typeface="Arial" panose="020B0604020202020204" pitchFamily="34" charset="0"/>
                        </a:rPr>
                        <a:t>Category</a:t>
                      </a:r>
                    </a:p>
                  </a:txBody>
                  <a:tcPr/>
                </a:tc>
                <a:tc>
                  <a:txBody>
                    <a:bodyPr/>
                    <a:lstStyle/>
                    <a:p>
                      <a:pPr algn="ctr"/>
                      <a:r>
                        <a:rPr lang="en-GB" b="1" dirty="0">
                          <a:solidFill>
                            <a:srgbClr val="FF0000"/>
                          </a:solidFill>
                          <a:latin typeface="Arial" panose="020B0604020202020204" pitchFamily="34" charset="0"/>
                          <a:cs typeface="Arial" panose="020B0604020202020204" pitchFamily="34" charset="0"/>
                        </a:rPr>
                        <a:t>Education </a:t>
                      </a:r>
                    </a:p>
                  </a:txBody>
                  <a:tcPr/>
                </a:tc>
                <a:tc>
                  <a:txBody>
                    <a:bodyPr/>
                    <a:lstStyle/>
                    <a:p>
                      <a:pPr algn="ctr"/>
                      <a:r>
                        <a:rPr lang="en-GB" b="1" dirty="0">
                          <a:solidFill>
                            <a:srgbClr val="FF0000"/>
                          </a:solidFill>
                          <a:latin typeface="Arial" panose="020B0604020202020204" pitchFamily="34" charset="0"/>
                          <a:cs typeface="Arial" panose="020B0604020202020204" pitchFamily="34" charset="0"/>
                        </a:rPr>
                        <a:t>Age</a:t>
                      </a:r>
                    </a:p>
                  </a:txBody>
                  <a:tcPr/>
                </a:tc>
                <a:extLst>
                  <a:ext uri="{0D108BD9-81ED-4DB2-BD59-A6C34878D82A}">
                    <a16:rowId xmlns:a16="http://schemas.microsoft.com/office/drawing/2014/main" val="10000"/>
                  </a:ext>
                </a:extLst>
              </a:tr>
              <a:tr h="934506">
                <a:tc>
                  <a:txBody>
                    <a:bodyPr/>
                    <a:lstStyle/>
                    <a:p>
                      <a:pPr algn="ctr"/>
                      <a:r>
                        <a:rPr lang="en-GB" sz="1800" kern="1200" dirty="0">
                          <a:solidFill>
                            <a:srgbClr val="0000FF"/>
                          </a:solidFill>
                          <a:latin typeface="Arial" panose="020B0604020202020204" pitchFamily="34" charset="0"/>
                          <a:ea typeface="+mn-ea"/>
                          <a:cs typeface="Arial" panose="020B0604020202020204" pitchFamily="34" charset="0"/>
                        </a:rPr>
                        <a:t>5.</a:t>
                      </a:r>
                    </a:p>
                  </a:txBody>
                  <a:tcPr/>
                </a:tc>
                <a:tc>
                  <a:txBody>
                    <a:bodyPr/>
                    <a:lstStyle/>
                    <a:p>
                      <a:r>
                        <a:rPr lang="en-US" altLang="en-US" sz="1800" kern="1200" dirty="0" err="1">
                          <a:solidFill>
                            <a:srgbClr val="0000FF"/>
                          </a:solidFill>
                          <a:latin typeface="Arial" panose="020B0604020202020204" pitchFamily="34" charset="0"/>
                          <a:ea typeface="+mn-ea"/>
                          <a:cs typeface="Arial" panose="020B0604020202020204" pitchFamily="34" charset="0"/>
                        </a:rPr>
                        <a:t>Agniveer</a:t>
                      </a:r>
                      <a:r>
                        <a:rPr lang="en-US" altLang="en-US" sz="1800" kern="1200" dirty="0">
                          <a:solidFill>
                            <a:srgbClr val="0000FF"/>
                          </a:solidFill>
                          <a:latin typeface="Arial" panose="020B0604020202020204" pitchFamily="34" charset="0"/>
                          <a:ea typeface="+mn-ea"/>
                          <a:cs typeface="Arial" panose="020B0604020202020204" pitchFamily="34" charset="0"/>
                        </a:rPr>
                        <a:t> Tradesmen</a:t>
                      </a:r>
                    </a:p>
                    <a:p>
                      <a:r>
                        <a:rPr lang="en-US" altLang="en-US" sz="1800" kern="1200" dirty="0">
                          <a:solidFill>
                            <a:srgbClr val="0000FF"/>
                          </a:solidFill>
                          <a:latin typeface="Arial" panose="020B0604020202020204" pitchFamily="34" charset="0"/>
                          <a:ea typeface="+mn-ea"/>
                          <a:cs typeface="Arial" panose="020B0604020202020204" pitchFamily="34" charset="0"/>
                        </a:rPr>
                        <a:t>(All Arms) </a:t>
                      </a:r>
                    </a:p>
                    <a:p>
                      <a:r>
                        <a:rPr lang="en-US" altLang="en-US" sz="1800" kern="1200" dirty="0">
                          <a:solidFill>
                            <a:srgbClr val="0000FF"/>
                          </a:solidFill>
                          <a:latin typeface="Arial" panose="020B0604020202020204" pitchFamily="34" charset="0"/>
                          <a:ea typeface="+mn-ea"/>
                          <a:cs typeface="Arial" panose="020B0604020202020204" pitchFamily="34" charset="0"/>
                        </a:rPr>
                        <a:t>10th Pass</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GB" sz="1800" kern="1200" dirty="0">
                          <a:solidFill>
                            <a:srgbClr val="0000FF"/>
                          </a:solidFill>
                          <a:latin typeface="Arial" panose="020B0604020202020204" pitchFamily="34" charset="0"/>
                          <a:ea typeface="+mn-ea"/>
                          <a:cs typeface="Arial" panose="020B0604020202020204" pitchFamily="34" charset="0"/>
                        </a:rPr>
                        <a:t>(a)    Class 10th simple pass.</a:t>
                      </a:r>
                    </a:p>
                    <a:p>
                      <a:pPr marL="0" marR="0" indent="0" algn="just" defTabSz="914400" rtl="0" eaLnBrk="1" fontAlgn="auto" latinLnBrk="0" hangingPunct="1">
                        <a:lnSpc>
                          <a:spcPct val="100000"/>
                        </a:lnSpc>
                        <a:spcBef>
                          <a:spcPts val="0"/>
                        </a:spcBef>
                        <a:spcAft>
                          <a:spcPts val="0"/>
                        </a:spcAft>
                        <a:buClrTx/>
                        <a:buSzTx/>
                        <a:buFontTx/>
                        <a:buNone/>
                        <a:tabLst/>
                        <a:defRPr/>
                      </a:pPr>
                      <a:endParaRPr lang="en-GB" sz="1800" kern="1200" dirty="0">
                        <a:solidFill>
                          <a:srgbClr val="0000FF"/>
                        </a:solidFill>
                        <a:latin typeface="Arial" panose="020B0604020202020204" pitchFamily="34" charset="0"/>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GB" sz="1800" kern="1200" dirty="0">
                          <a:solidFill>
                            <a:srgbClr val="0000FF"/>
                          </a:solidFill>
                          <a:latin typeface="Arial" panose="020B0604020202020204" pitchFamily="34" charset="0"/>
                          <a:ea typeface="+mn-ea"/>
                          <a:cs typeface="Arial" panose="020B0604020202020204" pitchFamily="34" charset="0"/>
                        </a:rPr>
                        <a:t>(b)  No stipulation in aggregate percentage, but should have scored 33% in each subject. </a:t>
                      </a:r>
                    </a:p>
                  </a:txBody>
                  <a:tcPr/>
                </a:tc>
                <a:tc>
                  <a:txBody>
                    <a:bodyPr/>
                    <a:lstStyle/>
                    <a:p>
                      <a:r>
                        <a:rPr lang="en-US" sz="1800" kern="1200" dirty="0">
                          <a:solidFill>
                            <a:srgbClr val="0000FF"/>
                          </a:solidFill>
                          <a:latin typeface="Arial" panose="020B0604020202020204" pitchFamily="34" charset="0"/>
                          <a:ea typeface="+mn-ea"/>
                          <a:cs typeface="Arial" panose="020B0604020202020204" pitchFamily="34" charset="0"/>
                        </a:rPr>
                        <a:t>17½ - 23</a:t>
                      </a:r>
                      <a:endParaRPr lang="en-GB" sz="1800" kern="1200" dirty="0">
                        <a:solidFill>
                          <a:srgbClr val="0000FF"/>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1"/>
                  </a:ext>
                </a:extLst>
              </a:tr>
              <a:tr h="1150161">
                <a:tc>
                  <a:txBody>
                    <a:bodyPr/>
                    <a:lstStyle/>
                    <a:p>
                      <a:pPr algn="ctr"/>
                      <a:r>
                        <a:rPr lang="en-GB" sz="1800" kern="1200" dirty="0">
                          <a:solidFill>
                            <a:srgbClr val="00B050"/>
                          </a:solidFill>
                          <a:latin typeface="Arial" panose="020B0604020202020204" pitchFamily="34" charset="0"/>
                          <a:ea typeface="+mn-ea"/>
                          <a:cs typeface="Arial" panose="020B0604020202020204" pitchFamily="34" charset="0"/>
                        </a:rPr>
                        <a:t>6.</a:t>
                      </a:r>
                    </a:p>
                  </a:txBody>
                  <a:tcPr/>
                </a:tc>
                <a:tc>
                  <a:txBody>
                    <a:bodyPr/>
                    <a:lstStyle/>
                    <a:p>
                      <a:r>
                        <a:rPr lang="en-US" altLang="en-US" dirty="0" err="1">
                          <a:solidFill>
                            <a:srgbClr val="00B050"/>
                          </a:solidFill>
                          <a:latin typeface="Arial" panose="020B0604020202020204" pitchFamily="34" charset="0"/>
                          <a:cs typeface="Arial" panose="020B0604020202020204" pitchFamily="34" charset="0"/>
                        </a:rPr>
                        <a:t>Agniveer</a:t>
                      </a:r>
                      <a:r>
                        <a:rPr lang="en-US" altLang="en-US" dirty="0">
                          <a:solidFill>
                            <a:srgbClr val="00B050"/>
                          </a:solidFill>
                          <a:latin typeface="Arial" panose="020B0604020202020204" pitchFamily="34" charset="0"/>
                          <a:cs typeface="Arial" panose="020B0604020202020204" pitchFamily="34" charset="0"/>
                        </a:rPr>
                        <a:t> Tradesmen</a:t>
                      </a:r>
                    </a:p>
                    <a:p>
                      <a:r>
                        <a:rPr lang="en-US" altLang="en-US" dirty="0">
                          <a:solidFill>
                            <a:srgbClr val="00B050"/>
                          </a:solidFill>
                          <a:latin typeface="Arial" panose="020B0604020202020204" pitchFamily="34" charset="0"/>
                          <a:cs typeface="Arial" panose="020B0604020202020204" pitchFamily="34" charset="0"/>
                        </a:rPr>
                        <a:t>(All Arms) </a:t>
                      </a:r>
                    </a:p>
                    <a:p>
                      <a:r>
                        <a:rPr lang="en-US" altLang="en-US" dirty="0">
                          <a:solidFill>
                            <a:srgbClr val="00B050"/>
                          </a:solidFill>
                          <a:latin typeface="Arial" panose="020B0604020202020204" pitchFamily="34" charset="0"/>
                          <a:cs typeface="Arial" panose="020B0604020202020204" pitchFamily="34" charset="0"/>
                        </a:rPr>
                        <a:t>8</a:t>
                      </a:r>
                      <a:r>
                        <a:rPr lang="en-US" altLang="en-US" baseline="30000" dirty="0">
                          <a:solidFill>
                            <a:srgbClr val="00B050"/>
                          </a:solidFill>
                          <a:latin typeface="Arial" panose="020B0604020202020204" pitchFamily="34" charset="0"/>
                          <a:cs typeface="Arial" panose="020B0604020202020204" pitchFamily="34" charset="0"/>
                        </a:rPr>
                        <a:t>th</a:t>
                      </a:r>
                      <a:r>
                        <a:rPr lang="en-US" altLang="en-US" dirty="0">
                          <a:solidFill>
                            <a:srgbClr val="00B050"/>
                          </a:solidFill>
                          <a:latin typeface="Arial" panose="020B0604020202020204" pitchFamily="34" charset="0"/>
                          <a:cs typeface="Arial" panose="020B0604020202020204" pitchFamily="34" charset="0"/>
                        </a:rPr>
                        <a:t> Pass</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GB" sz="1800" b="0" kern="1200" baseline="0" dirty="0">
                          <a:solidFill>
                            <a:srgbClr val="00B050"/>
                          </a:solidFill>
                          <a:latin typeface="Arial" pitchFamily="34" charset="0"/>
                          <a:ea typeface="+mn-ea"/>
                          <a:cs typeface="Arial" pitchFamily="34" charset="0"/>
                        </a:rPr>
                        <a:t>(a)    Class 8</a:t>
                      </a:r>
                      <a:r>
                        <a:rPr kumimoji="0" lang="en-GB" sz="1800" b="0" kern="1200" baseline="30000" dirty="0">
                          <a:solidFill>
                            <a:srgbClr val="00B050"/>
                          </a:solidFill>
                          <a:latin typeface="Arial" pitchFamily="34" charset="0"/>
                          <a:ea typeface="+mn-ea"/>
                          <a:cs typeface="Arial" pitchFamily="34" charset="0"/>
                        </a:rPr>
                        <a:t>th</a:t>
                      </a:r>
                      <a:r>
                        <a:rPr kumimoji="0" lang="en-GB" sz="1800" b="0" kern="1200" baseline="0" dirty="0">
                          <a:solidFill>
                            <a:srgbClr val="00B050"/>
                          </a:solidFill>
                          <a:latin typeface="Arial" pitchFamily="34" charset="0"/>
                          <a:ea typeface="+mn-ea"/>
                          <a:cs typeface="Arial" pitchFamily="34" charset="0"/>
                        </a:rPr>
                        <a:t> simple pass.</a:t>
                      </a:r>
                    </a:p>
                    <a:p>
                      <a:pPr marL="0" marR="0" indent="0" algn="just" defTabSz="914400" rtl="0" eaLnBrk="1" fontAlgn="auto" latinLnBrk="0" hangingPunct="1">
                        <a:lnSpc>
                          <a:spcPct val="100000"/>
                        </a:lnSpc>
                        <a:spcBef>
                          <a:spcPts val="0"/>
                        </a:spcBef>
                        <a:spcAft>
                          <a:spcPts val="0"/>
                        </a:spcAft>
                        <a:buClrTx/>
                        <a:buSzTx/>
                        <a:buFontTx/>
                        <a:buNone/>
                        <a:tabLst/>
                        <a:defRPr/>
                      </a:pPr>
                      <a:endParaRPr kumimoji="0" lang="en-GB" sz="1800" b="0" kern="1200" baseline="0" dirty="0">
                        <a:solidFill>
                          <a:srgbClr val="00B050"/>
                        </a:solidFill>
                        <a:latin typeface="Arial" pitchFamily="34" charset="0"/>
                        <a:ea typeface="+mn-ea"/>
                        <a:cs typeface="Arial"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0" lang="en-GB" sz="1800" b="0" kern="1200" baseline="0" dirty="0">
                          <a:solidFill>
                            <a:srgbClr val="00B050"/>
                          </a:solidFill>
                          <a:latin typeface="Arial" pitchFamily="34" charset="0"/>
                          <a:ea typeface="+mn-ea"/>
                          <a:cs typeface="Arial" pitchFamily="34" charset="0"/>
                        </a:rPr>
                        <a:t>(b)  No stipulation in aggregate percentage, but should have scored 33% in each subject.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a:solidFill>
                            <a:srgbClr val="00B050"/>
                          </a:solidFill>
                          <a:latin typeface="Arial" panose="020B0604020202020204" pitchFamily="34" charset="0"/>
                          <a:cs typeface="Arial" panose="020B0604020202020204" pitchFamily="34" charset="0"/>
                        </a:rPr>
                        <a:t>17</a:t>
                      </a:r>
                      <a:r>
                        <a:rPr kumimoji="0" lang="en-US" sz="1800" kern="1200" baseline="0" dirty="0">
                          <a:solidFill>
                            <a:srgbClr val="00B050"/>
                          </a:solidFill>
                          <a:latin typeface="Arial" panose="020B0604020202020204" pitchFamily="34" charset="0"/>
                          <a:cs typeface="Arial" panose="020B0604020202020204" pitchFamily="34" charset="0"/>
                        </a:rPr>
                        <a:t>½ - 23</a:t>
                      </a:r>
                      <a:endParaRPr lang="en-GB" dirty="0">
                        <a:solidFill>
                          <a:srgbClr val="00B050"/>
                        </a:solidFill>
                        <a:latin typeface="Arial" panose="020B0604020202020204" pitchFamily="34" charset="0"/>
                        <a:cs typeface="Arial" panose="020B0604020202020204" pitchFamily="34" charset="0"/>
                      </a:endParaRPr>
                    </a:p>
                    <a:p>
                      <a:endParaRPr lang="en-GB" sz="1800" kern="1200" dirty="0">
                        <a:solidFill>
                          <a:srgbClr val="00B050"/>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2"/>
                  </a:ext>
                </a:extLst>
              </a:tr>
              <a:tr h="527157">
                <a:tc gridSpan="4">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GB" altLang="en-US" sz="1800" dirty="0">
                          <a:solidFill>
                            <a:srgbClr val="FF0000"/>
                          </a:solidFill>
                          <a:latin typeface="Arial" panose="020B0604020202020204" pitchFamily="34" charset="0"/>
                          <a:cs typeface="Arial" panose="020B0604020202020204" pitchFamily="34" charset="0"/>
                        </a:rPr>
                        <a:t>*</a:t>
                      </a:r>
                      <a:r>
                        <a:rPr lang="en-GB" altLang="en-US" sz="2000" b="1" u="sng" dirty="0">
                          <a:solidFill>
                            <a:srgbClr val="FF0000"/>
                          </a:solidFill>
                          <a:latin typeface="Arial" panose="020B0604020202020204" pitchFamily="34" charset="0"/>
                          <a:cs typeface="Arial" panose="020B0604020202020204" pitchFamily="34" charset="0"/>
                        </a:rPr>
                        <a:t>NOTE</a:t>
                      </a:r>
                      <a:r>
                        <a:rPr lang="en-GB" altLang="en-US" sz="2000" dirty="0">
                          <a:solidFill>
                            <a:srgbClr val="FF0000"/>
                          </a:solidFill>
                          <a:latin typeface="Arial" panose="020B0604020202020204" pitchFamily="34" charset="0"/>
                          <a:cs typeface="Arial" panose="020B0604020202020204" pitchFamily="34" charset="0"/>
                        </a:rPr>
                        <a:t>.   </a:t>
                      </a:r>
                      <a:r>
                        <a:rPr lang="en-GB" altLang="en-US" sz="1800" b="1" dirty="0">
                          <a:solidFill>
                            <a:srgbClr val="FF0000"/>
                          </a:solidFill>
                          <a:latin typeface="Arial" panose="020B0604020202020204" pitchFamily="34" charset="0"/>
                          <a:cs typeface="Arial" panose="020B0604020202020204" pitchFamily="34" charset="0"/>
                        </a:rPr>
                        <a:t>THE UPPER AGE LIMIT  HAS BEEN RELAXED FROM 21 YEARS TO </a:t>
                      </a:r>
                    </a:p>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GB" altLang="en-US" sz="1800" b="1" dirty="0">
                          <a:solidFill>
                            <a:srgbClr val="FF0000"/>
                          </a:solidFill>
                          <a:latin typeface="Arial" panose="020B0604020202020204" pitchFamily="34" charset="0"/>
                          <a:cs typeface="Arial" panose="020B0604020202020204" pitchFamily="34" charset="0"/>
                        </a:rPr>
                        <a:t>23 YEARS AS A ONE TIME MEASURE FOR THE RECRUITING YEAR 2022-2023.</a:t>
                      </a:r>
                      <a:endParaRPr kumimoji="0" lang="en-US" sz="1800" b="1" kern="1200" baseline="0" dirty="0">
                        <a:solidFill>
                          <a:srgbClr val="FF0000"/>
                        </a:solidFill>
                        <a:latin typeface="Arial" pitchFamily="34" charset="0"/>
                        <a:ea typeface="+mn-ea"/>
                        <a:cs typeface="Arial" pitchFamily="34" charset="0"/>
                      </a:endParaRPr>
                    </a:p>
                  </a:txBody>
                  <a:tcPr/>
                </a:tc>
                <a:tc hMerge="1">
                  <a:txBody>
                    <a:bodyPr/>
                    <a:lstStyle/>
                    <a:p>
                      <a:endParaRPr lang="en-US" altLang="en-US" dirty="0">
                        <a:solidFill>
                          <a:schemeClr val="tx1"/>
                        </a:solidFill>
                        <a:latin typeface="Arial" panose="020B0604020202020204" pitchFamily="34" charset="0"/>
                        <a:cs typeface="Arial" panose="020B0604020202020204" pitchFamily="34" charset="0"/>
                      </a:endParaRPr>
                    </a:p>
                  </a:txBody>
                  <a:tcPr/>
                </a:tc>
                <a:tc hMerge="1">
                  <a:txBody>
                    <a:bodyPr/>
                    <a:lstStyle/>
                    <a:p>
                      <a:pPr algn="just"/>
                      <a:endParaRPr lang="en-GB" sz="1800" kern="1200" dirty="0">
                        <a:solidFill>
                          <a:schemeClr val="tx1"/>
                        </a:solidFill>
                        <a:latin typeface="Arial" panose="020B0604020202020204" pitchFamily="34" charset="0"/>
                        <a:ea typeface="+mn-ea"/>
                        <a:cs typeface="Arial" panose="020B0604020202020204" pitchFamily="34" charset="0"/>
                      </a:endParaRPr>
                    </a:p>
                  </a:txBody>
                  <a:tcPr/>
                </a:tc>
                <a:tc hMerge="1">
                  <a:txBody>
                    <a:bodyPr/>
                    <a:lstStyle/>
                    <a:p>
                      <a:endParaRPr lang="en-GB"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3"/>
                  </a:ext>
                </a:extLst>
              </a:tr>
            </a:tbl>
          </a:graphicData>
        </a:graphic>
      </p:graphicFrame>
      <p:sp>
        <p:nvSpPr>
          <p:cNvPr id="4" name="TextBox 3"/>
          <p:cNvSpPr txBox="1"/>
          <p:nvPr/>
        </p:nvSpPr>
        <p:spPr>
          <a:xfrm>
            <a:off x="0" y="5181600"/>
            <a:ext cx="7543800" cy="400110"/>
          </a:xfrm>
          <a:prstGeom prst="rect">
            <a:avLst/>
          </a:prstGeom>
          <a:noFill/>
        </p:spPr>
        <p:txBody>
          <a:bodyPr wrap="square" rtlCol="0">
            <a:spAutoFit/>
          </a:bodyPr>
          <a:lstStyle/>
          <a:p>
            <a:pPr marL="285750" indent="-285750">
              <a:buFont typeface="Wingdings" panose="05000000000000000000" pitchFamily="2" charset="2"/>
              <a:buChar char="Ø"/>
            </a:pPr>
            <a:r>
              <a:rPr lang="en-GB" sz="2000" b="1" dirty="0">
                <a:solidFill>
                  <a:srgbClr val="FF0000"/>
                </a:solidFill>
                <a:latin typeface="Arial" panose="020B0604020202020204" pitchFamily="34" charset="0"/>
                <a:cs typeface="Arial" panose="020B0604020202020204" pitchFamily="34" charset="0"/>
              </a:rPr>
              <a:t>   </a:t>
            </a:r>
            <a:r>
              <a:rPr lang="en-GB" sz="2000" b="1" u="sng" dirty="0">
                <a:solidFill>
                  <a:srgbClr val="FF0000"/>
                </a:solidFill>
                <a:latin typeface="Arial" panose="020B0604020202020204" pitchFamily="34" charset="0"/>
                <a:cs typeface="Arial" panose="020B0604020202020204" pitchFamily="34" charset="0"/>
              </a:rPr>
              <a:t>Height &amp; Weight</a:t>
            </a:r>
            <a:r>
              <a:rPr lang="en-GB" sz="2000" b="1" dirty="0">
                <a:solidFill>
                  <a:srgbClr val="FF0000"/>
                </a:solidFill>
                <a:latin typeface="Arial" panose="020B0604020202020204" pitchFamily="34" charset="0"/>
                <a:cs typeface="Arial" panose="020B0604020202020204" pitchFamily="34" charset="0"/>
              </a:rPr>
              <a:t>.</a:t>
            </a:r>
            <a:r>
              <a:rPr lang="en-GB" sz="2000" dirty="0">
                <a:latin typeface="Arial" panose="020B0604020202020204" pitchFamily="34" charset="0"/>
                <a:cs typeface="Arial" panose="020B0604020202020204" pitchFamily="34" charset="0"/>
              </a:rPr>
              <a:t>   As per policy in vogue.</a:t>
            </a: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12</a:t>
            </a:fld>
            <a:endParaRPr lang="en-US">
              <a:solidFill>
                <a:prstClr val="black">
                  <a:tint val="75000"/>
                </a:prstClr>
              </a:solidFill>
            </a:endParaRPr>
          </a:p>
        </p:txBody>
      </p:sp>
    </p:spTree>
    <p:extLst>
      <p:ext uri="{BB962C8B-B14F-4D97-AF65-F5344CB8AC3E}">
        <p14:creationId xmlns:p14="http://schemas.microsoft.com/office/powerpoint/2010/main" val="2848921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735960332"/>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Table 2"/>
          <p:cNvGraphicFramePr>
            <a:graphicFrameLocks noGrp="1"/>
          </p:cNvGraphicFramePr>
          <p:nvPr>
            <p:extLst>
              <p:ext uri="{D42A27DB-BD31-4B8C-83A1-F6EECF244321}">
                <p14:modId xmlns:p14="http://schemas.microsoft.com/office/powerpoint/2010/main" val="1563887497"/>
              </p:ext>
            </p:extLst>
          </p:nvPr>
        </p:nvGraphicFramePr>
        <p:xfrm>
          <a:off x="0" y="914400"/>
          <a:ext cx="9067801" cy="5943601"/>
        </p:xfrm>
        <a:graphic>
          <a:graphicData uri="http://schemas.openxmlformats.org/drawingml/2006/table">
            <a:tbl>
              <a:tblPr firstRow="1" bandRow="1">
                <a:tableStyleId>{5940675A-B579-460E-94D1-54222C63F5DA}</a:tableStyleId>
              </a:tblPr>
              <a:tblGrid>
                <a:gridCol w="609600">
                  <a:extLst>
                    <a:ext uri="{9D8B030D-6E8A-4147-A177-3AD203B41FA5}">
                      <a16:colId xmlns:a16="http://schemas.microsoft.com/office/drawing/2014/main" val="20000"/>
                    </a:ext>
                  </a:extLst>
                </a:gridCol>
                <a:gridCol w="5638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864109">
                  <a:extLst>
                    <a:ext uri="{9D8B030D-6E8A-4147-A177-3AD203B41FA5}">
                      <a16:colId xmlns:a16="http://schemas.microsoft.com/office/drawing/2014/main" val="20003"/>
                    </a:ext>
                  </a:extLst>
                </a:gridCol>
                <a:gridCol w="964692">
                  <a:extLst>
                    <a:ext uri="{9D8B030D-6E8A-4147-A177-3AD203B41FA5}">
                      <a16:colId xmlns:a16="http://schemas.microsoft.com/office/drawing/2014/main" val="20004"/>
                    </a:ext>
                  </a:extLst>
                </a:gridCol>
              </a:tblGrid>
              <a:tr h="665279">
                <a:tc gridSpan="5">
                  <a:txBody>
                    <a:bodyPr/>
                    <a:lstStyle/>
                    <a:p>
                      <a:pPr marL="0" indent="0" algn="ctr">
                        <a:buFont typeface="Wingdings" panose="05000000000000000000" pitchFamily="2" charset="2"/>
                        <a:buNone/>
                      </a:pPr>
                      <a:r>
                        <a:rPr lang="en-GB" b="1" dirty="0">
                          <a:solidFill>
                            <a:srgbClr val="FF0000"/>
                          </a:solidFill>
                          <a:latin typeface="Arial" panose="020B0604020202020204" pitchFamily="34" charset="0"/>
                          <a:cs typeface="Arial" panose="020B0604020202020204" pitchFamily="34" charset="0"/>
                        </a:rPr>
                        <a:t> </a:t>
                      </a:r>
                      <a:r>
                        <a:rPr lang="en-GB" b="1" u="sng" dirty="0">
                          <a:solidFill>
                            <a:srgbClr val="FF0000"/>
                          </a:solidFill>
                          <a:latin typeface="Arial" panose="020B0604020202020204" pitchFamily="34" charset="0"/>
                          <a:cs typeface="Arial" panose="020B0604020202020204" pitchFamily="34" charset="0"/>
                        </a:rPr>
                        <a:t>RELAXATION IN</a:t>
                      </a:r>
                      <a:r>
                        <a:rPr lang="en-GB" b="1" u="sng" baseline="0" dirty="0">
                          <a:solidFill>
                            <a:srgbClr val="FF0000"/>
                          </a:solidFill>
                          <a:latin typeface="Arial" panose="020B0604020202020204" pitchFamily="34" charset="0"/>
                          <a:cs typeface="Arial" panose="020B0604020202020204" pitchFamily="34" charset="0"/>
                        </a:rPr>
                        <a:t> PHYSICAL STANDARDS</a:t>
                      </a:r>
                      <a:endParaRPr lang="en-GB" b="1" dirty="0">
                        <a:solidFill>
                          <a:srgbClr val="FF0000"/>
                        </a:solidFill>
                        <a:latin typeface="Arial" panose="020B0604020202020204" pitchFamily="34" charset="0"/>
                        <a:cs typeface="Arial" panose="020B0604020202020204" pitchFamily="34" charset="0"/>
                      </a:endParaRPr>
                    </a:p>
                  </a:txBody>
                  <a:tcPr/>
                </a:tc>
                <a:tc hMerge="1">
                  <a:txBody>
                    <a:bodyPr/>
                    <a:lstStyle/>
                    <a:p>
                      <a:pPr algn="ctr"/>
                      <a:endParaRPr lang="en-GB" b="1" dirty="0">
                        <a:solidFill>
                          <a:srgbClr val="FF0000"/>
                        </a:solidFill>
                        <a:latin typeface="Arial" panose="020B0604020202020204" pitchFamily="34" charset="0"/>
                        <a:cs typeface="Arial" panose="020B0604020202020204" pitchFamily="34" charset="0"/>
                      </a:endParaRPr>
                    </a:p>
                  </a:txBody>
                  <a:tcPr/>
                </a:tc>
                <a:tc hMerge="1">
                  <a:txBody>
                    <a:bodyPr/>
                    <a:lstStyle/>
                    <a:p>
                      <a:pPr algn="ctr"/>
                      <a:endParaRPr lang="en-GB" b="1" dirty="0">
                        <a:solidFill>
                          <a:srgbClr val="FF0000"/>
                        </a:solidFill>
                        <a:latin typeface="Arial" panose="020B0604020202020204" pitchFamily="34" charset="0"/>
                        <a:cs typeface="Arial" panose="020B0604020202020204" pitchFamily="34" charset="0"/>
                      </a:endParaRPr>
                    </a:p>
                  </a:txBody>
                  <a:tcPr/>
                </a:tc>
                <a:tc hMerge="1">
                  <a:txBody>
                    <a:bodyPr/>
                    <a:lstStyle/>
                    <a:p>
                      <a:endParaRPr lang="en-GB"/>
                    </a:p>
                  </a:txBody>
                  <a:tcPr/>
                </a:tc>
                <a:tc hMerge="1">
                  <a:txBody>
                    <a:bodyPr/>
                    <a:lstStyle/>
                    <a:p>
                      <a:pPr algn="ctr"/>
                      <a:endParaRPr lang="en-GB" b="1" dirty="0">
                        <a:solidFill>
                          <a:srgbClr val="FF000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771036">
                <a:tc>
                  <a:txBody>
                    <a:bodyPr/>
                    <a:lstStyle/>
                    <a:p>
                      <a:pPr marL="0" indent="0" algn="ctr"/>
                      <a:r>
                        <a:rPr lang="en-GB" b="1" dirty="0">
                          <a:solidFill>
                            <a:srgbClr val="FF0000"/>
                          </a:solidFill>
                          <a:latin typeface="Arial" panose="020B0604020202020204" pitchFamily="34" charset="0"/>
                          <a:cs typeface="Arial" panose="020B0604020202020204" pitchFamily="34" charset="0"/>
                        </a:rPr>
                        <a:t>Ser</a:t>
                      </a:r>
                      <a:r>
                        <a:rPr lang="en-GB" b="1" baseline="0" dirty="0">
                          <a:solidFill>
                            <a:srgbClr val="FF0000"/>
                          </a:solidFill>
                          <a:latin typeface="Arial" panose="020B0604020202020204" pitchFamily="34" charset="0"/>
                          <a:cs typeface="Arial" panose="020B0604020202020204" pitchFamily="34" charset="0"/>
                        </a:rPr>
                        <a:t> No</a:t>
                      </a:r>
                      <a:endParaRPr lang="en-GB" b="1" dirty="0">
                        <a:solidFill>
                          <a:srgbClr val="FF0000"/>
                        </a:solidFill>
                        <a:latin typeface="Arial" panose="020B0604020202020204" pitchFamily="34" charset="0"/>
                        <a:cs typeface="Arial" panose="020B0604020202020204" pitchFamily="34" charset="0"/>
                      </a:endParaRPr>
                    </a:p>
                  </a:txBody>
                  <a:tcPr/>
                </a:tc>
                <a:tc>
                  <a:txBody>
                    <a:bodyPr/>
                    <a:lstStyle/>
                    <a:p>
                      <a:pPr algn="ctr"/>
                      <a:r>
                        <a:rPr lang="en-GB" b="1" dirty="0">
                          <a:solidFill>
                            <a:srgbClr val="FF0000"/>
                          </a:solidFill>
                          <a:latin typeface="Arial" panose="020B0604020202020204" pitchFamily="34" charset="0"/>
                          <a:cs typeface="Arial" panose="020B0604020202020204" pitchFamily="34" charset="0"/>
                        </a:rPr>
                        <a:t>Category</a:t>
                      </a:r>
                    </a:p>
                  </a:txBody>
                  <a:tcPr/>
                </a:tc>
                <a:tc>
                  <a:txBody>
                    <a:bodyPr/>
                    <a:lstStyle/>
                    <a:p>
                      <a:pPr algn="ctr"/>
                      <a:r>
                        <a:rPr lang="en-GB" b="1" dirty="0">
                          <a:solidFill>
                            <a:srgbClr val="FF0000"/>
                          </a:solidFill>
                          <a:latin typeface="Arial" panose="020B0604020202020204" pitchFamily="34" charset="0"/>
                          <a:cs typeface="Arial" panose="020B0604020202020204" pitchFamily="34" charset="0"/>
                        </a:rPr>
                        <a:t>Height</a:t>
                      </a:r>
                    </a:p>
                    <a:p>
                      <a:pPr algn="ctr"/>
                      <a:r>
                        <a:rPr lang="en-GB" b="1" dirty="0">
                          <a:solidFill>
                            <a:srgbClr val="FF0000"/>
                          </a:solidFill>
                          <a:latin typeface="Arial" panose="020B0604020202020204" pitchFamily="34" charset="0"/>
                          <a:cs typeface="Arial" panose="020B0604020202020204" pitchFamily="34" charset="0"/>
                        </a:rPr>
                        <a:t>(</a:t>
                      </a:r>
                      <a:r>
                        <a:rPr lang="en-GB" b="1" dirty="0" err="1">
                          <a:solidFill>
                            <a:srgbClr val="FF0000"/>
                          </a:solidFill>
                          <a:latin typeface="Arial" panose="020B0604020202020204" pitchFamily="34" charset="0"/>
                          <a:cs typeface="Arial" panose="020B0604020202020204" pitchFamily="34" charset="0"/>
                        </a:rPr>
                        <a:t>Cms</a:t>
                      </a:r>
                      <a:r>
                        <a:rPr lang="en-GB" b="1" dirty="0">
                          <a:solidFill>
                            <a:srgbClr val="FF0000"/>
                          </a:solidFill>
                          <a:latin typeface="Arial" panose="020B0604020202020204" pitchFamily="34" charset="0"/>
                          <a:cs typeface="Arial" panose="020B0604020202020204" pitchFamily="34" charset="0"/>
                        </a:rPr>
                        <a:t>)</a:t>
                      </a:r>
                    </a:p>
                  </a:txBody>
                  <a:tcPr/>
                </a:tc>
                <a:tc>
                  <a:txBody>
                    <a:bodyPr/>
                    <a:lstStyle/>
                    <a:p>
                      <a:pPr algn="ctr"/>
                      <a:r>
                        <a:rPr lang="en-GB" b="1" dirty="0">
                          <a:solidFill>
                            <a:srgbClr val="FF0000"/>
                          </a:solidFill>
                          <a:latin typeface="Arial" panose="020B0604020202020204" pitchFamily="34" charset="0"/>
                          <a:cs typeface="Arial" panose="020B0604020202020204" pitchFamily="34" charset="0"/>
                        </a:rPr>
                        <a:t>Chest</a:t>
                      </a:r>
                    </a:p>
                    <a:p>
                      <a:pPr algn="ctr"/>
                      <a:r>
                        <a:rPr lang="en-GB" b="1" dirty="0">
                          <a:solidFill>
                            <a:srgbClr val="FF0000"/>
                          </a:solidFill>
                          <a:latin typeface="Arial" panose="020B0604020202020204" pitchFamily="34" charset="0"/>
                          <a:cs typeface="Arial" panose="020B0604020202020204" pitchFamily="34" charset="0"/>
                        </a:rPr>
                        <a:t>(</a:t>
                      </a:r>
                      <a:r>
                        <a:rPr lang="en-GB" b="1" dirty="0" err="1">
                          <a:solidFill>
                            <a:srgbClr val="FF0000"/>
                          </a:solidFill>
                          <a:latin typeface="Arial" panose="020B0604020202020204" pitchFamily="34" charset="0"/>
                          <a:cs typeface="Arial" panose="020B0604020202020204" pitchFamily="34" charset="0"/>
                        </a:rPr>
                        <a:t>Cms</a:t>
                      </a:r>
                      <a:r>
                        <a:rPr lang="en-GB" b="1" dirty="0">
                          <a:solidFill>
                            <a:srgbClr val="FF0000"/>
                          </a:solidFill>
                          <a:latin typeface="Arial" panose="020B0604020202020204" pitchFamily="34" charset="0"/>
                          <a:cs typeface="Arial" panose="020B0604020202020204" pitchFamily="34" charset="0"/>
                        </a:rPr>
                        <a:t>)</a:t>
                      </a:r>
                    </a:p>
                  </a:txBody>
                  <a:tcPr/>
                </a:tc>
                <a:tc>
                  <a:txBody>
                    <a:bodyPr/>
                    <a:lstStyle/>
                    <a:p>
                      <a:pPr algn="ctr"/>
                      <a:r>
                        <a:rPr lang="en-GB" b="1" dirty="0">
                          <a:solidFill>
                            <a:srgbClr val="FF0000"/>
                          </a:solidFill>
                          <a:latin typeface="Arial" panose="020B0604020202020204" pitchFamily="34" charset="0"/>
                          <a:cs typeface="Arial" panose="020B0604020202020204" pitchFamily="34" charset="0"/>
                        </a:rPr>
                        <a:t>Weight</a:t>
                      </a:r>
                    </a:p>
                    <a:p>
                      <a:pPr algn="ctr"/>
                      <a:r>
                        <a:rPr lang="en-GB" b="1" dirty="0">
                          <a:solidFill>
                            <a:srgbClr val="FF0000"/>
                          </a:solidFill>
                          <a:latin typeface="Arial" panose="020B0604020202020204" pitchFamily="34" charset="0"/>
                          <a:cs typeface="Arial" panose="020B0604020202020204" pitchFamily="34" charset="0"/>
                        </a:rPr>
                        <a:t>(Kgs)</a:t>
                      </a:r>
                    </a:p>
                  </a:txBody>
                  <a:tcPr/>
                </a:tc>
                <a:extLst>
                  <a:ext uri="{0D108BD9-81ED-4DB2-BD59-A6C34878D82A}">
                    <a16:rowId xmlns:a16="http://schemas.microsoft.com/office/drawing/2014/main" val="10001"/>
                  </a:ext>
                </a:extLst>
              </a:tr>
              <a:tr h="771036">
                <a:tc>
                  <a:txBody>
                    <a:bodyPr/>
                    <a:lstStyle/>
                    <a:p>
                      <a:pPr algn="ctr"/>
                      <a:r>
                        <a:rPr lang="en-GB" sz="1800" kern="1200" baseline="0" dirty="0">
                          <a:solidFill>
                            <a:srgbClr val="0000FF"/>
                          </a:solidFill>
                          <a:latin typeface="Arial" panose="020B0604020202020204" pitchFamily="34" charset="0"/>
                          <a:ea typeface="+mn-ea"/>
                          <a:cs typeface="Arial" panose="020B0604020202020204" pitchFamily="34" charset="0"/>
                        </a:rPr>
                        <a:t>1.</a:t>
                      </a:r>
                    </a:p>
                  </a:txBody>
                  <a:tcPr/>
                </a:tc>
                <a:tc>
                  <a:txBody>
                    <a:bodyPr/>
                    <a:lstStyle/>
                    <a:p>
                      <a:r>
                        <a:rPr lang="en-GB" sz="1800" kern="1200" baseline="0" dirty="0">
                          <a:solidFill>
                            <a:srgbClr val="0000FF"/>
                          </a:solidFill>
                          <a:latin typeface="Arial" panose="020B0604020202020204" pitchFamily="34" charset="0"/>
                          <a:ea typeface="+mn-ea"/>
                          <a:cs typeface="Arial" panose="020B0604020202020204" pitchFamily="34" charset="0"/>
                        </a:rPr>
                        <a:t>For Son of Service &amp; Ex-Servicemen, war widow and widow of Ex-Servicemen.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baseline="0" dirty="0">
                          <a:solidFill>
                            <a:srgbClr val="0000FF"/>
                          </a:solidFill>
                          <a:latin typeface="Arial" panose="020B0604020202020204" pitchFamily="34" charset="0"/>
                          <a:ea typeface="+mn-ea"/>
                          <a:cs typeface="Arial" panose="020B0604020202020204" pitchFamily="34" charset="0"/>
                        </a:rPr>
                        <a:t>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baseline="0" dirty="0">
                          <a:solidFill>
                            <a:srgbClr val="0000FF"/>
                          </a:solidFill>
                          <a:latin typeface="Arial" panose="020B0604020202020204" pitchFamily="34" charset="0"/>
                          <a:ea typeface="+mn-ea"/>
                          <a:cs typeface="Arial" panose="020B0604020202020204" pitchFamily="34" charset="0"/>
                        </a:rPr>
                        <a:t>1</a:t>
                      </a:r>
                    </a:p>
                  </a:txBody>
                  <a:tcPr/>
                </a:tc>
                <a:tc>
                  <a:txBody>
                    <a:bodyPr/>
                    <a:lstStyle/>
                    <a:p>
                      <a:pPr algn="ctr"/>
                      <a:r>
                        <a:rPr lang="en-GB" sz="1800" kern="1200" baseline="0" dirty="0">
                          <a:solidFill>
                            <a:srgbClr val="0000FF"/>
                          </a:solidFill>
                          <a:latin typeface="Arial" panose="020B0604020202020204" pitchFamily="34" charset="0"/>
                          <a:ea typeface="+mn-ea"/>
                          <a:cs typeface="Arial" panose="020B0604020202020204" pitchFamily="34" charset="0"/>
                        </a:rPr>
                        <a:t>2</a:t>
                      </a:r>
                    </a:p>
                  </a:txBody>
                  <a:tcPr/>
                </a:tc>
                <a:extLst>
                  <a:ext uri="{0D108BD9-81ED-4DB2-BD59-A6C34878D82A}">
                    <a16:rowId xmlns:a16="http://schemas.microsoft.com/office/drawing/2014/main" val="10002"/>
                  </a:ext>
                </a:extLst>
              </a:tr>
              <a:tr h="1762368">
                <a:tc>
                  <a:txBody>
                    <a:bodyPr/>
                    <a:lstStyle/>
                    <a:p>
                      <a:pPr algn="ctr"/>
                      <a:r>
                        <a:rPr lang="en-GB" sz="1800" kern="1200" dirty="0">
                          <a:solidFill>
                            <a:srgbClr val="00B050"/>
                          </a:solidFill>
                          <a:latin typeface="Arial" panose="020B0604020202020204" pitchFamily="34" charset="0"/>
                          <a:ea typeface="+mn-ea"/>
                          <a:cs typeface="Arial" panose="020B0604020202020204" pitchFamily="34" charset="0"/>
                        </a:rPr>
                        <a:t>2.</a:t>
                      </a:r>
                    </a:p>
                  </a:txBody>
                  <a:tcPr/>
                </a:tc>
                <a:tc>
                  <a:txBody>
                    <a:bodyPr/>
                    <a:lstStyle/>
                    <a:p>
                      <a:pPr algn="just"/>
                      <a:r>
                        <a:rPr lang="en-US" altLang="en-US" sz="1800" kern="1200" dirty="0">
                          <a:solidFill>
                            <a:srgbClr val="00B050"/>
                          </a:solidFill>
                          <a:latin typeface="Arial" panose="020B0604020202020204" pitchFamily="34" charset="0"/>
                          <a:ea typeface="+mn-ea"/>
                          <a:cs typeface="Arial" panose="020B0604020202020204" pitchFamily="34" charset="0"/>
                        </a:rPr>
                        <a:t>For adopted son/Son-in-law</a:t>
                      </a:r>
                      <a:r>
                        <a:rPr lang="en-US" altLang="en-US" sz="1800" kern="1200" baseline="0" dirty="0">
                          <a:solidFill>
                            <a:srgbClr val="00B050"/>
                          </a:solidFill>
                          <a:latin typeface="Arial" panose="020B0604020202020204" pitchFamily="34" charset="0"/>
                          <a:ea typeface="+mn-ea"/>
                          <a:cs typeface="Arial" panose="020B0604020202020204" pitchFamily="34" charset="0"/>
                        </a:rPr>
                        <a:t> of a war widow, if she has no son.   Adoption had done during the lifetime of a Soldier will be valid for the purpose of award of bonus marks/ concessions and enrolment through UHQ enrolment. </a:t>
                      </a:r>
                      <a:endParaRPr lang="en-US" altLang="en-US" sz="1800" kern="1200" dirty="0">
                        <a:solidFill>
                          <a:srgbClr val="00B050"/>
                        </a:solidFill>
                        <a:latin typeface="Arial" panose="020B0604020202020204" pitchFamily="34" charset="0"/>
                        <a:ea typeface="+mn-ea"/>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b="0" kern="1200" baseline="0" dirty="0">
                          <a:solidFill>
                            <a:srgbClr val="00B050"/>
                          </a:solidFill>
                          <a:latin typeface="Arial" pitchFamily="34" charset="0"/>
                          <a:ea typeface="+mn-ea"/>
                          <a:cs typeface="Arial" pitchFamily="34" charset="0"/>
                        </a:rPr>
                        <a:t>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b="0" kern="1200" baseline="0" dirty="0">
                          <a:solidFill>
                            <a:srgbClr val="00B050"/>
                          </a:solidFill>
                          <a:latin typeface="Arial" pitchFamily="34" charset="0"/>
                          <a:ea typeface="+mn-ea"/>
                          <a:cs typeface="Arial" pitchFamily="34" charset="0"/>
                        </a:rPr>
                        <a:t>1</a:t>
                      </a:r>
                    </a:p>
                  </a:txBody>
                  <a:tcPr/>
                </a:tc>
                <a:tc>
                  <a:txBody>
                    <a:bodyPr/>
                    <a:lstStyle/>
                    <a:p>
                      <a:pPr algn="ctr"/>
                      <a:r>
                        <a:rPr lang="en-GB" dirty="0">
                          <a:solidFill>
                            <a:srgbClr val="00B050"/>
                          </a:solidFill>
                          <a:latin typeface="Arial" panose="020B0604020202020204" pitchFamily="34" charset="0"/>
                          <a:cs typeface="Arial" panose="020B0604020202020204" pitchFamily="34" charset="0"/>
                        </a:rPr>
                        <a:t>2</a:t>
                      </a:r>
                    </a:p>
                  </a:txBody>
                  <a:tcPr/>
                </a:tc>
                <a:extLst>
                  <a:ext uri="{0D108BD9-81ED-4DB2-BD59-A6C34878D82A}">
                    <a16:rowId xmlns:a16="http://schemas.microsoft.com/office/drawing/2014/main" val="10003"/>
                  </a:ext>
                </a:extLst>
              </a:tr>
              <a:tr h="803361">
                <a:tc gridSpan="5">
                  <a:txBody>
                    <a:bodyPr/>
                    <a:lstStyle/>
                    <a:p>
                      <a:pPr algn="just"/>
                      <a:r>
                        <a:rPr lang="en-GB" sz="1800" b="1" u="sng" kern="1200" dirty="0">
                          <a:solidFill>
                            <a:srgbClr val="FF0000"/>
                          </a:solidFill>
                          <a:latin typeface="Arial" panose="020B0604020202020204" pitchFamily="34" charset="0"/>
                          <a:ea typeface="+mn-ea"/>
                          <a:cs typeface="Arial" panose="020B0604020202020204" pitchFamily="34" charset="0"/>
                        </a:rPr>
                        <a:t>Note</a:t>
                      </a:r>
                      <a:r>
                        <a:rPr lang="en-GB" sz="1800" kern="1200" dirty="0">
                          <a:solidFill>
                            <a:srgbClr val="FF0000"/>
                          </a:solidFill>
                          <a:latin typeface="Arial" panose="020B0604020202020204" pitchFamily="34" charset="0"/>
                          <a:ea typeface="+mn-ea"/>
                          <a:cs typeface="Arial" panose="020B0604020202020204" pitchFamily="34" charset="0"/>
                        </a:rPr>
                        <a:t>.</a:t>
                      </a:r>
                      <a:r>
                        <a:rPr lang="en-GB" sz="1800" kern="1200" dirty="0">
                          <a:solidFill>
                            <a:schemeClr val="tx1"/>
                          </a:solidFill>
                          <a:latin typeface="Arial" panose="020B0604020202020204" pitchFamily="34" charset="0"/>
                          <a:ea typeface="+mn-ea"/>
                          <a:cs typeface="Arial" panose="020B0604020202020204" pitchFamily="34" charset="0"/>
                        </a:rPr>
                        <a:t>   </a:t>
                      </a:r>
                      <a:r>
                        <a:rPr lang="en-GB" sz="1800" kern="1200" dirty="0">
                          <a:solidFill>
                            <a:srgbClr val="FF0000"/>
                          </a:solidFill>
                          <a:latin typeface="Arial" panose="020B0604020202020204" pitchFamily="34" charset="0"/>
                          <a:ea typeface="+mn-ea"/>
                          <a:cs typeface="Arial" panose="020B0604020202020204" pitchFamily="34" charset="0"/>
                        </a:rPr>
                        <a:t>An eligible candidate can</a:t>
                      </a:r>
                      <a:r>
                        <a:rPr lang="en-GB" sz="1800" kern="1200" baseline="0" dirty="0">
                          <a:solidFill>
                            <a:srgbClr val="FF0000"/>
                          </a:solidFill>
                          <a:latin typeface="Arial" panose="020B0604020202020204" pitchFamily="34" charset="0"/>
                          <a:ea typeface="+mn-ea"/>
                          <a:cs typeface="Arial" panose="020B0604020202020204" pitchFamily="34" charset="0"/>
                        </a:rPr>
                        <a:t> be granted prescribed relaxations in all three measurements i.e. height, chest and weight.</a:t>
                      </a:r>
                      <a:endParaRPr lang="en-GB" sz="1800" kern="1200" dirty="0">
                        <a:solidFill>
                          <a:srgbClr val="FF0000"/>
                        </a:solidFill>
                        <a:latin typeface="Arial" panose="020B0604020202020204" pitchFamily="34" charset="0"/>
                        <a:ea typeface="+mn-ea"/>
                        <a:cs typeface="Arial" panose="020B0604020202020204" pitchFamily="34" charset="0"/>
                      </a:endParaRPr>
                    </a:p>
                  </a:txBody>
                  <a:tcPr/>
                </a:tc>
                <a:tc hMerge="1">
                  <a:txBody>
                    <a:bodyPr/>
                    <a:lstStyle/>
                    <a:p>
                      <a:endParaRPr lang="en-GB" sz="1800" kern="1200" dirty="0">
                        <a:solidFill>
                          <a:schemeClr val="tx1"/>
                        </a:solidFill>
                        <a:latin typeface="Arial" panose="020B0604020202020204" pitchFamily="34" charset="0"/>
                        <a:ea typeface="+mn-ea"/>
                        <a:cs typeface="Arial" panose="020B0604020202020204" pitchFamily="34" charset="0"/>
                      </a:endParaRPr>
                    </a:p>
                  </a:txBody>
                  <a:tcPr/>
                </a:tc>
                <a:tc hMerge="1">
                  <a:txBody>
                    <a:bodyPr/>
                    <a:lstStyle/>
                    <a:p>
                      <a:pPr algn="just"/>
                      <a:endParaRPr lang="en-GB" sz="1800" kern="1200" dirty="0">
                        <a:solidFill>
                          <a:schemeClr val="tx1"/>
                        </a:solidFill>
                        <a:latin typeface="Arial" panose="020B0604020202020204" pitchFamily="34" charset="0"/>
                        <a:ea typeface="+mn-ea"/>
                        <a:cs typeface="Arial" panose="020B0604020202020204" pitchFamily="34" charset="0"/>
                      </a:endParaRPr>
                    </a:p>
                  </a:txBody>
                  <a:tcPr/>
                </a:tc>
                <a:tc hMerge="1">
                  <a:txBody>
                    <a:bodyPr/>
                    <a:lstStyle/>
                    <a:p>
                      <a:pPr algn="just"/>
                      <a:endParaRPr lang="en-GB" sz="1800" kern="1200" dirty="0">
                        <a:solidFill>
                          <a:schemeClr val="tx1"/>
                        </a:solidFill>
                        <a:latin typeface="Arial" panose="020B0604020202020204" pitchFamily="34" charset="0"/>
                        <a:ea typeface="+mn-ea"/>
                        <a:cs typeface="Arial" panose="020B0604020202020204" pitchFamily="34" charset="0"/>
                      </a:endParaRPr>
                    </a:p>
                  </a:txBody>
                  <a:tcPr/>
                </a:tc>
                <a:tc hMerge="1">
                  <a:txBody>
                    <a:bodyPr/>
                    <a:lstStyle/>
                    <a:p>
                      <a:endParaRPr lang="en-GB"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4"/>
                  </a:ext>
                </a:extLst>
              </a:tr>
              <a:tr h="1170521">
                <a:tc gridSpan="5">
                  <a:txBody>
                    <a:bodyPr/>
                    <a:lstStyle/>
                    <a:p>
                      <a:pPr marL="285750" indent="-285750">
                        <a:buFont typeface="Wingdings" panose="05000000000000000000" pitchFamily="2" charset="2"/>
                        <a:buChar char="Ø"/>
                      </a:pPr>
                      <a:endParaRPr lang="en-GB" sz="1800" b="1" u="sng" kern="1200" dirty="0">
                        <a:solidFill>
                          <a:srgbClr val="FF0000"/>
                        </a:solidFill>
                        <a:latin typeface="Arial" panose="020B0604020202020204" pitchFamily="34" charset="0"/>
                        <a:ea typeface="+mn-ea"/>
                        <a:cs typeface="Arial" panose="020B0604020202020204" pitchFamily="34" charset="0"/>
                      </a:endParaRPr>
                    </a:p>
                    <a:p>
                      <a:pPr marL="285750" indent="-285750">
                        <a:buFont typeface="Wingdings" panose="05000000000000000000" pitchFamily="2" charset="2"/>
                        <a:buChar char="Ø"/>
                      </a:pPr>
                      <a:r>
                        <a:rPr lang="en-GB" sz="2200" b="1" u="none" kern="1200" dirty="0">
                          <a:solidFill>
                            <a:srgbClr val="7030A0"/>
                          </a:solidFill>
                          <a:latin typeface="Arial" pitchFamily="34" charset="0"/>
                          <a:ea typeface="+mn-ea"/>
                          <a:cs typeface="Arial" pitchFamily="34" charset="0"/>
                        </a:rPr>
                        <a:t>    </a:t>
                      </a:r>
                      <a:r>
                        <a:rPr lang="en-GB" sz="2200" b="1" u="sng" kern="1200" dirty="0">
                          <a:solidFill>
                            <a:srgbClr val="7030A0"/>
                          </a:solidFill>
                          <a:latin typeface="Arial" pitchFamily="34" charset="0"/>
                          <a:ea typeface="+mn-ea"/>
                          <a:cs typeface="Arial" pitchFamily="34" charset="0"/>
                        </a:rPr>
                        <a:t>Special Physical Standards</a:t>
                      </a:r>
                      <a:r>
                        <a:rPr lang="en-GB" sz="2200" b="0" u="none" kern="1200" dirty="0">
                          <a:solidFill>
                            <a:srgbClr val="7030A0"/>
                          </a:solidFill>
                          <a:latin typeface="Arial" pitchFamily="34" charset="0"/>
                          <a:ea typeface="+mn-ea"/>
                          <a:cs typeface="Arial" pitchFamily="34" charset="0"/>
                        </a:rPr>
                        <a:t>.    </a:t>
                      </a:r>
                      <a:r>
                        <a:rPr lang="en-GB" sz="1800" b="0" kern="1200" dirty="0">
                          <a:solidFill>
                            <a:schemeClr val="tx1"/>
                          </a:solidFill>
                          <a:latin typeface="Arial" panose="020B0604020202020204" pitchFamily="34" charset="0"/>
                          <a:ea typeface="+mn-ea"/>
                          <a:cs typeface="Arial" panose="020B0604020202020204" pitchFamily="34" charset="0"/>
                        </a:rPr>
                        <a:t>As applicable. </a:t>
                      </a:r>
                    </a:p>
                  </a:txBody>
                  <a:tcPr/>
                </a:tc>
                <a:tc hMerge="1">
                  <a:txBody>
                    <a:bodyPr/>
                    <a:lstStyle/>
                    <a:p>
                      <a:endParaRPr lang="en-GB" sz="1800" kern="1200" dirty="0">
                        <a:solidFill>
                          <a:schemeClr val="tx1"/>
                        </a:solidFill>
                        <a:latin typeface="Arial" panose="020B0604020202020204" pitchFamily="34" charset="0"/>
                        <a:ea typeface="+mn-ea"/>
                        <a:cs typeface="Arial" panose="020B0604020202020204" pitchFamily="34" charset="0"/>
                      </a:endParaRPr>
                    </a:p>
                  </a:txBody>
                  <a:tcPr/>
                </a:tc>
                <a:tc hMerge="1">
                  <a:txBody>
                    <a:bodyPr/>
                    <a:lstStyle/>
                    <a:p>
                      <a:pPr algn="just"/>
                      <a:endParaRPr lang="en-GB" sz="1800" kern="1200" dirty="0">
                        <a:solidFill>
                          <a:schemeClr val="tx1"/>
                        </a:solidFill>
                        <a:latin typeface="Arial" panose="020B0604020202020204" pitchFamily="34" charset="0"/>
                        <a:ea typeface="+mn-ea"/>
                        <a:cs typeface="Arial" panose="020B0604020202020204" pitchFamily="34" charset="0"/>
                      </a:endParaRPr>
                    </a:p>
                  </a:txBody>
                  <a:tcPr/>
                </a:tc>
                <a:tc hMerge="1">
                  <a:txBody>
                    <a:bodyPr/>
                    <a:lstStyle/>
                    <a:p>
                      <a:pPr algn="just"/>
                      <a:endParaRPr lang="en-GB" sz="1800" kern="1200" dirty="0">
                        <a:solidFill>
                          <a:schemeClr val="tx1"/>
                        </a:solidFill>
                        <a:latin typeface="Arial" panose="020B0604020202020204" pitchFamily="34" charset="0"/>
                        <a:ea typeface="+mn-ea"/>
                        <a:cs typeface="Arial" panose="020B0604020202020204" pitchFamily="34" charset="0"/>
                      </a:endParaRPr>
                    </a:p>
                  </a:txBody>
                  <a:tcPr/>
                </a:tc>
                <a:tc hMerge="1">
                  <a:txBody>
                    <a:bodyPr/>
                    <a:lstStyle/>
                    <a:p>
                      <a:endParaRPr lang="en-GB" sz="18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13</a:t>
            </a:fld>
            <a:endParaRPr lang="en-US">
              <a:solidFill>
                <a:prstClr val="black">
                  <a:tint val="75000"/>
                </a:prstClr>
              </a:solidFill>
            </a:endParaRPr>
          </a:p>
        </p:txBody>
      </p:sp>
    </p:spTree>
    <p:extLst>
      <p:ext uri="{BB962C8B-B14F-4D97-AF65-F5344CB8AC3E}">
        <p14:creationId xmlns:p14="http://schemas.microsoft.com/office/powerpoint/2010/main" val="2771393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682851620"/>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le 4"/>
          <p:cNvGraphicFramePr>
            <a:graphicFrameLocks noGrp="1"/>
          </p:cNvGraphicFramePr>
          <p:nvPr>
            <p:extLst>
              <p:ext uri="{D42A27DB-BD31-4B8C-83A1-F6EECF244321}">
                <p14:modId xmlns:p14="http://schemas.microsoft.com/office/powerpoint/2010/main" val="4255459997"/>
              </p:ext>
            </p:extLst>
          </p:nvPr>
        </p:nvGraphicFramePr>
        <p:xfrm>
          <a:off x="0" y="838203"/>
          <a:ext cx="9143999" cy="6019798"/>
        </p:xfrm>
        <a:graphic>
          <a:graphicData uri="http://schemas.openxmlformats.org/drawingml/2006/table">
            <a:tbl>
              <a:tblPr firstRow="1" bandRow="1">
                <a:tableStyleId>{5940675A-B579-460E-94D1-54222C63F5DA}</a:tableStyleId>
              </a:tblPr>
              <a:tblGrid>
                <a:gridCol w="1152605">
                  <a:extLst>
                    <a:ext uri="{9D8B030D-6E8A-4147-A177-3AD203B41FA5}">
                      <a16:colId xmlns:a16="http://schemas.microsoft.com/office/drawing/2014/main" val="20000"/>
                    </a:ext>
                  </a:extLst>
                </a:gridCol>
                <a:gridCol w="1459966">
                  <a:extLst>
                    <a:ext uri="{9D8B030D-6E8A-4147-A177-3AD203B41FA5}">
                      <a16:colId xmlns:a16="http://schemas.microsoft.com/office/drawing/2014/main" val="20001"/>
                    </a:ext>
                  </a:extLst>
                </a:gridCol>
                <a:gridCol w="998924">
                  <a:extLst>
                    <a:ext uri="{9D8B030D-6E8A-4147-A177-3AD203B41FA5}">
                      <a16:colId xmlns:a16="http://schemas.microsoft.com/office/drawing/2014/main" val="20002"/>
                    </a:ext>
                  </a:extLst>
                </a:gridCol>
                <a:gridCol w="960504">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gridCol w="1046950">
                  <a:extLst>
                    <a:ext uri="{9D8B030D-6E8A-4147-A177-3AD203B41FA5}">
                      <a16:colId xmlns:a16="http://schemas.microsoft.com/office/drawing/2014/main" val="20005"/>
                    </a:ext>
                  </a:extLst>
                </a:gridCol>
                <a:gridCol w="1152605">
                  <a:extLst>
                    <a:ext uri="{9D8B030D-6E8A-4147-A177-3AD203B41FA5}">
                      <a16:colId xmlns:a16="http://schemas.microsoft.com/office/drawing/2014/main" val="20006"/>
                    </a:ext>
                  </a:extLst>
                </a:gridCol>
                <a:gridCol w="1229445">
                  <a:extLst>
                    <a:ext uri="{9D8B030D-6E8A-4147-A177-3AD203B41FA5}">
                      <a16:colId xmlns:a16="http://schemas.microsoft.com/office/drawing/2014/main" val="20007"/>
                    </a:ext>
                  </a:extLst>
                </a:gridCol>
              </a:tblGrid>
              <a:tr h="527136">
                <a:tc gridSpan="8">
                  <a:txBody>
                    <a:bodyPr/>
                    <a:lstStyle/>
                    <a:p>
                      <a:pPr algn="ctr"/>
                      <a:r>
                        <a:rPr lang="en-GB" sz="1800" b="1" u="sng" dirty="0">
                          <a:solidFill>
                            <a:srgbClr val="FF0000"/>
                          </a:solidFill>
                          <a:latin typeface="Arial" panose="020B0604020202020204" pitchFamily="34" charset="0"/>
                          <a:cs typeface="Arial" panose="020B0604020202020204" pitchFamily="34" charset="0"/>
                        </a:rPr>
                        <a:t>PHYSICAL FITNESS TEST (AT RALLY SITE)</a:t>
                      </a:r>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pPr algn="ctr"/>
                      <a:endParaRPr lang="en-GB" b="1" dirty="0">
                        <a:solidFill>
                          <a:schemeClr val="accent3">
                            <a:lumMod val="50000"/>
                          </a:schemeClr>
                        </a:solidFill>
                        <a:latin typeface="Arial" panose="020B0604020202020204" pitchFamily="34" charset="0"/>
                        <a:cs typeface="Arial" panose="020B0604020202020204" pitchFamily="34" charset="0"/>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27136">
                <a:tc gridSpan="3">
                  <a:txBody>
                    <a:bodyPr/>
                    <a:lstStyle/>
                    <a:p>
                      <a:pPr algn="ctr"/>
                      <a:r>
                        <a:rPr lang="en-GB" sz="1600" b="1" dirty="0">
                          <a:solidFill>
                            <a:srgbClr val="0000FF"/>
                          </a:solidFill>
                          <a:latin typeface="Arial" panose="020B0604020202020204" pitchFamily="34" charset="0"/>
                          <a:cs typeface="Arial" panose="020B0604020202020204" pitchFamily="34" charset="0"/>
                        </a:rPr>
                        <a:t>1.6</a:t>
                      </a:r>
                      <a:r>
                        <a:rPr lang="en-GB" sz="1600" b="1" baseline="0" dirty="0">
                          <a:solidFill>
                            <a:srgbClr val="0000FF"/>
                          </a:solidFill>
                          <a:latin typeface="Arial" panose="020B0604020202020204" pitchFamily="34" charset="0"/>
                          <a:cs typeface="Arial" panose="020B0604020202020204" pitchFamily="34" charset="0"/>
                        </a:rPr>
                        <a:t> Km Run</a:t>
                      </a:r>
                      <a:endParaRPr lang="en-GB" sz="1600" b="1" dirty="0">
                        <a:solidFill>
                          <a:srgbClr val="0000FF"/>
                        </a:solidFill>
                        <a:latin typeface="Arial" panose="020B0604020202020204" pitchFamily="34" charset="0"/>
                        <a:cs typeface="Arial" panose="020B0604020202020204" pitchFamily="34" charset="0"/>
                      </a:endParaRPr>
                    </a:p>
                  </a:txBody>
                  <a:tcPr/>
                </a:tc>
                <a:tc hMerge="1">
                  <a:txBody>
                    <a:bodyPr/>
                    <a:lstStyle/>
                    <a:p>
                      <a:endParaRPr lang="en-GB" dirty="0"/>
                    </a:p>
                  </a:txBody>
                  <a:tcPr/>
                </a:tc>
                <a:tc hMerge="1">
                  <a:txBody>
                    <a:bodyPr/>
                    <a:lstStyle/>
                    <a:p>
                      <a:endParaRPr lang="en-GB" dirty="0"/>
                    </a:p>
                  </a:txBody>
                  <a:tcPr/>
                </a:tc>
                <a:tc gridSpan="2">
                  <a:txBody>
                    <a:bodyPr/>
                    <a:lstStyle/>
                    <a:p>
                      <a:pPr algn="ctr"/>
                      <a:r>
                        <a:rPr lang="en-GB" sz="1600" b="1" dirty="0">
                          <a:solidFill>
                            <a:srgbClr val="0000FF"/>
                          </a:solidFill>
                          <a:latin typeface="Arial" panose="020B0604020202020204" pitchFamily="34" charset="0"/>
                          <a:cs typeface="Arial" panose="020B0604020202020204" pitchFamily="34" charset="0"/>
                        </a:rPr>
                        <a:t>Beam (Pull</a:t>
                      </a:r>
                      <a:r>
                        <a:rPr lang="en-GB" sz="1600" b="1" baseline="0" dirty="0">
                          <a:solidFill>
                            <a:srgbClr val="0000FF"/>
                          </a:solidFill>
                          <a:latin typeface="Arial" panose="020B0604020202020204" pitchFamily="34" charset="0"/>
                          <a:cs typeface="Arial" panose="020B0604020202020204" pitchFamily="34" charset="0"/>
                        </a:rPr>
                        <a:t> Ups)</a:t>
                      </a:r>
                      <a:endParaRPr lang="en-GB" sz="1600" b="1" dirty="0">
                        <a:solidFill>
                          <a:srgbClr val="0000FF"/>
                        </a:solidFill>
                        <a:latin typeface="Arial" panose="020B0604020202020204" pitchFamily="34" charset="0"/>
                        <a:cs typeface="Arial" panose="020B0604020202020204" pitchFamily="34" charset="0"/>
                      </a:endParaRPr>
                    </a:p>
                  </a:txBody>
                  <a:tcPr/>
                </a:tc>
                <a:tc hMerge="1">
                  <a:txBody>
                    <a:bodyPr/>
                    <a:lstStyle/>
                    <a:p>
                      <a:endParaRPr lang="en-GB" dirty="0"/>
                    </a:p>
                  </a:txBody>
                  <a:tcPr/>
                </a:tc>
                <a:tc rowSpan="2">
                  <a:txBody>
                    <a:bodyPr/>
                    <a:lstStyle/>
                    <a:p>
                      <a:pPr algn="ctr"/>
                      <a:r>
                        <a:rPr lang="en-GB" sz="1600" b="1" dirty="0">
                          <a:solidFill>
                            <a:srgbClr val="0000FF"/>
                          </a:solidFill>
                          <a:latin typeface="Arial" panose="020B0604020202020204" pitchFamily="34" charset="0"/>
                          <a:cs typeface="Arial" panose="020B0604020202020204" pitchFamily="34" charset="0"/>
                        </a:rPr>
                        <a:t>9Feet Ditch</a:t>
                      </a:r>
                    </a:p>
                  </a:txBody>
                  <a:tcPr/>
                </a:tc>
                <a:tc rowSpan="2">
                  <a:txBody>
                    <a:bodyPr/>
                    <a:lstStyle/>
                    <a:p>
                      <a:pPr algn="ctr"/>
                      <a:r>
                        <a:rPr lang="en-GB" sz="1600" b="1" dirty="0">
                          <a:solidFill>
                            <a:srgbClr val="0000FF"/>
                          </a:solidFill>
                          <a:latin typeface="Arial" panose="020B0604020202020204" pitchFamily="34" charset="0"/>
                          <a:cs typeface="Arial" panose="020B0604020202020204" pitchFamily="34" charset="0"/>
                        </a:rPr>
                        <a:t>Zig-Zag Balance</a:t>
                      </a:r>
                    </a:p>
                  </a:txBody>
                  <a:tcPr>
                    <a:lnT w="12700" cap="flat" cmpd="sng" algn="ctr">
                      <a:solidFill>
                        <a:schemeClr val="tx1"/>
                      </a:solidFill>
                      <a:prstDash val="solid"/>
                      <a:round/>
                      <a:headEnd type="none" w="med" len="med"/>
                      <a:tailEnd type="none" w="med" len="med"/>
                    </a:lnT>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b="1" kern="1200" dirty="0">
                          <a:solidFill>
                            <a:srgbClr val="0000FF"/>
                          </a:solidFill>
                          <a:latin typeface="Arial" panose="020B0604020202020204" pitchFamily="34" charset="0"/>
                          <a:ea typeface="+mn-ea"/>
                          <a:cs typeface="Arial" panose="020B0604020202020204" pitchFamily="34" charset="0"/>
                        </a:rPr>
                        <a:t>Remarks</a:t>
                      </a:r>
                      <a:r>
                        <a:rPr lang="en-GB" b="1" dirty="0">
                          <a:solidFill>
                            <a:schemeClr val="accent3">
                              <a:lumMod val="50000"/>
                            </a:schemeClr>
                          </a:solidFill>
                          <a:latin typeface="Arial" panose="020B0604020202020204" pitchFamily="34" charset="0"/>
                          <a:cs typeface="Arial" panose="020B0604020202020204" pitchFamily="34" charset="0"/>
                        </a:rPr>
                        <a:t> </a:t>
                      </a:r>
                    </a:p>
                    <a:p>
                      <a:pPr algn="ctr"/>
                      <a:endParaRPr lang="en-GB" b="1" dirty="0">
                        <a:solidFill>
                          <a:schemeClr val="accent3">
                            <a:lumMod val="50000"/>
                          </a:schemeClr>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728567">
                <a:tc>
                  <a:txBody>
                    <a:bodyPr/>
                    <a:lstStyle/>
                    <a:p>
                      <a:pPr algn="ctr"/>
                      <a:r>
                        <a:rPr lang="en-GB" b="1" dirty="0">
                          <a:solidFill>
                            <a:srgbClr val="0000FF"/>
                          </a:solidFill>
                          <a:latin typeface="Arial" panose="020B0604020202020204" pitchFamily="34" charset="0"/>
                          <a:cs typeface="Arial" panose="020B0604020202020204" pitchFamily="34" charset="0"/>
                        </a:rPr>
                        <a:t>Group</a:t>
                      </a:r>
                    </a:p>
                  </a:txBody>
                  <a:tcPr/>
                </a:tc>
                <a:tc>
                  <a:txBody>
                    <a:bodyPr/>
                    <a:lstStyle/>
                    <a:p>
                      <a:pPr algn="ctr"/>
                      <a:r>
                        <a:rPr lang="en-GB" sz="1600" b="1" dirty="0">
                          <a:solidFill>
                            <a:srgbClr val="0000FF"/>
                          </a:solidFill>
                          <a:latin typeface="Arial" panose="020B0604020202020204" pitchFamily="34" charset="0"/>
                          <a:cs typeface="Arial" panose="020B0604020202020204" pitchFamily="34" charset="0"/>
                        </a:rPr>
                        <a:t>Time</a:t>
                      </a:r>
                    </a:p>
                  </a:txBody>
                  <a:tcPr/>
                </a:tc>
                <a:tc>
                  <a:txBody>
                    <a:bodyPr/>
                    <a:lstStyle/>
                    <a:p>
                      <a:pPr algn="ctr"/>
                      <a:r>
                        <a:rPr lang="en-GB" sz="1600" b="1" dirty="0">
                          <a:solidFill>
                            <a:srgbClr val="0000FF"/>
                          </a:solidFill>
                          <a:latin typeface="Arial" panose="020B0604020202020204" pitchFamily="34" charset="0"/>
                          <a:cs typeface="Arial" panose="020B0604020202020204" pitchFamily="34" charset="0"/>
                        </a:rPr>
                        <a:t>Marks</a:t>
                      </a:r>
                    </a:p>
                  </a:txBody>
                  <a:tcPr/>
                </a:tc>
                <a:tc>
                  <a:txBody>
                    <a:bodyPr/>
                    <a:lstStyle/>
                    <a:p>
                      <a:pPr algn="ctr"/>
                      <a:r>
                        <a:rPr lang="en-GB" sz="1600" b="1" dirty="0">
                          <a:solidFill>
                            <a:srgbClr val="0000FF"/>
                          </a:solidFill>
                          <a:latin typeface="Arial" panose="020B0604020202020204" pitchFamily="34" charset="0"/>
                          <a:cs typeface="Arial" panose="020B0604020202020204" pitchFamily="34" charset="0"/>
                        </a:rPr>
                        <a:t>Pull Ups</a:t>
                      </a:r>
                    </a:p>
                  </a:txBody>
                  <a:tcPr/>
                </a:tc>
                <a:tc>
                  <a:txBody>
                    <a:bodyPr/>
                    <a:lstStyle/>
                    <a:p>
                      <a:pPr algn="ctr"/>
                      <a:r>
                        <a:rPr lang="en-GB" sz="1600" b="1" dirty="0">
                          <a:solidFill>
                            <a:srgbClr val="0000FF"/>
                          </a:solidFill>
                          <a:latin typeface="Arial" panose="020B0604020202020204" pitchFamily="34" charset="0"/>
                          <a:cs typeface="Arial" panose="020B0604020202020204" pitchFamily="34" charset="0"/>
                        </a:rPr>
                        <a:t>Marks</a:t>
                      </a:r>
                    </a:p>
                  </a:txBody>
                  <a:tcPr/>
                </a:tc>
                <a:tc vMerge="1">
                  <a:txBody>
                    <a:bodyPr/>
                    <a:lstStyle/>
                    <a:p>
                      <a:endParaRPr lang="en-GB" dirty="0"/>
                    </a:p>
                  </a:txBody>
                  <a:tcPr/>
                </a:tc>
                <a:tc vMerge="1">
                  <a:txBody>
                    <a:bodyPr/>
                    <a:lstStyle/>
                    <a:p>
                      <a:endParaRPr lang="en-GB" dirty="0"/>
                    </a:p>
                  </a:txBody>
                  <a:tcPr/>
                </a:tc>
                <a:tc vMerge="1">
                  <a:txBody>
                    <a:bodyPr/>
                    <a:lstStyle/>
                    <a:p>
                      <a:pPr algn="ctr"/>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728567">
                <a:tc>
                  <a:txBody>
                    <a:bodyPr/>
                    <a:lstStyle/>
                    <a:p>
                      <a:pPr algn="ctr"/>
                      <a:r>
                        <a:rPr lang="en-GB" dirty="0">
                          <a:solidFill>
                            <a:srgbClr val="00B050"/>
                          </a:solidFill>
                          <a:latin typeface="Arial" panose="020B0604020202020204" pitchFamily="34" charset="0"/>
                          <a:cs typeface="Arial" panose="020B0604020202020204" pitchFamily="34" charset="0"/>
                        </a:rPr>
                        <a:t>Group-I</a:t>
                      </a:r>
                    </a:p>
                  </a:txBody>
                  <a:tcPr/>
                </a:tc>
                <a:tc>
                  <a:txBody>
                    <a:bodyPr/>
                    <a:lstStyle/>
                    <a:p>
                      <a:pPr algn="ctr"/>
                      <a:r>
                        <a:rPr lang="en-GB" sz="1600" dirty="0">
                          <a:solidFill>
                            <a:srgbClr val="00B050"/>
                          </a:solidFill>
                          <a:latin typeface="Arial" panose="020B0604020202020204" pitchFamily="34" charset="0"/>
                          <a:cs typeface="Arial" panose="020B0604020202020204" pitchFamily="34" charset="0"/>
                        </a:rPr>
                        <a:t>Up till 5 Min 30 Secs</a:t>
                      </a:r>
                    </a:p>
                  </a:txBody>
                  <a:tcPr/>
                </a:tc>
                <a:tc>
                  <a:txBody>
                    <a:bodyPr/>
                    <a:lstStyle/>
                    <a:p>
                      <a:pPr algn="ctr"/>
                      <a:r>
                        <a:rPr lang="en-GB" sz="1600" dirty="0">
                          <a:solidFill>
                            <a:srgbClr val="00B050"/>
                          </a:solidFill>
                          <a:latin typeface="Arial" panose="020B0604020202020204" pitchFamily="34" charset="0"/>
                          <a:cs typeface="Arial" panose="020B0604020202020204" pitchFamily="34" charset="0"/>
                        </a:rPr>
                        <a:t>60</a:t>
                      </a:r>
                    </a:p>
                  </a:txBody>
                  <a:tcPr/>
                </a:tc>
                <a:tc>
                  <a:txBody>
                    <a:bodyPr/>
                    <a:lstStyle/>
                    <a:p>
                      <a:pPr algn="ctr"/>
                      <a:r>
                        <a:rPr lang="en-GB" sz="1600" dirty="0">
                          <a:solidFill>
                            <a:srgbClr val="00B050"/>
                          </a:solidFill>
                          <a:latin typeface="Arial" panose="020B0604020202020204" pitchFamily="34" charset="0"/>
                          <a:cs typeface="Arial" panose="020B0604020202020204" pitchFamily="34" charset="0"/>
                        </a:rPr>
                        <a:t>10</a:t>
                      </a:r>
                    </a:p>
                  </a:txBody>
                  <a:tcPr/>
                </a:tc>
                <a:tc>
                  <a:txBody>
                    <a:bodyPr/>
                    <a:lstStyle/>
                    <a:p>
                      <a:pPr algn="ctr"/>
                      <a:r>
                        <a:rPr lang="en-GB" sz="1600" dirty="0">
                          <a:solidFill>
                            <a:srgbClr val="00B050"/>
                          </a:solidFill>
                          <a:latin typeface="Arial" panose="020B0604020202020204" pitchFamily="34" charset="0"/>
                          <a:cs typeface="Arial" panose="020B0604020202020204" pitchFamily="34" charset="0"/>
                        </a:rPr>
                        <a:t>40</a:t>
                      </a:r>
                    </a:p>
                  </a:txBody>
                  <a:tcPr/>
                </a:tc>
                <a:tc rowSpan="5">
                  <a:txBody>
                    <a:bodyPr/>
                    <a:lstStyle/>
                    <a:p>
                      <a:pPr algn="ctr"/>
                      <a:r>
                        <a:rPr lang="en-GB" sz="1600" dirty="0">
                          <a:solidFill>
                            <a:srgbClr val="00B050"/>
                          </a:solidFill>
                          <a:latin typeface="Arial" panose="020B0604020202020204" pitchFamily="34" charset="0"/>
                          <a:cs typeface="Arial" panose="020B0604020202020204" pitchFamily="34" charset="0"/>
                        </a:rPr>
                        <a:t>Need to Qualify</a:t>
                      </a:r>
                    </a:p>
                  </a:txBody>
                  <a:tcPr/>
                </a:tc>
                <a:tc row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a:solidFill>
                            <a:srgbClr val="00B050"/>
                          </a:solidFill>
                          <a:latin typeface="Arial" panose="020B0604020202020204" pitchFamily="34" charset="0"/>
                          <a:cs typeface="Arial" panose="020B0604020202020204" pitchFamily="34" charset="0"/>
                        </a:rPr>
                        <a:t>Need to Qualify</a:t>
                      </a:r>
                    </a:p>
                  </a:txBody>
                  <a:tcPr/>
                </a:tc>
                <a:tc rowSpan="5">
                  <a:txBody>
                    <a:bodyPr/>
                    <a:lstStyle/>
                    <a:p>
                      <a:pPr algn="ctr"/>
                      <a:endParaRPr lang="en-GB"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421802">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latin typeface="Arial" panose="020B0604020202020204" pitchFamily="34" charset="0"/>
                          <a:cs typeface="Arial" panose="020B0604020202020204" pitchFamily="34" charset="0"/>
                        </a:rPr>
                        <a:t>Group-II</a:t>
                      </a:r>
                    </a:p>
                    <a:p>
                      <a:pPr algn="ctr"/>
                      <a:endParaRPr lang="en-GB" dirty="0">
                        <a:solidFill>
                          <a:schemeClr val="tx1"/>
                        </a:solidFill>
                        <a:latin typeface="Arial" panose="020B0604020202020204" pitchFamily="34" charset="0"/>
                        <a:cs typeface="Arial" panose="020B0604020202020204" pitchFamily="34" charset="0"/>
                      </a:endParaRPr>
                    </a:p>
                  </a:txBody>
                  <a:tcPr/>
                </a:tc>
                <a:tc rowSpan="4">
                  <a:txBody>
                    <a:bodyPr/>
                    <a:lstStyle/>
                    <a:p>
                      <a:pPr algn="ctr"/>
                      <a:r>
                        <a:rPr lang="en-GB" sz="1600" dirty="0">
                          <a:solidFill>
                            <a:schemeClr val="tx1"/>
                          </a:solidFill>
                          <a:latin typeface="Arial" panose="020B0604020202020204" pitchFamily="34" charset="0"/>
                          <a:cs typeface="Arial" panose="020B0604020202020204" pitchFamily="34" charset="0"/>
                        </a:rPr>
                        <a:t>5 Min</a:t>
                      </a:r>
                      <a:r>
                        <a:rPr lang="en-GB" sz="1600" baseline="0" dirty="0">
                          <a:solidFill>
                            <a:schemeClr val="tx1"/>
                          </a:solidFill>
                          <a:latin typeface="Arial" panose="020B0604020202020204" pitchFamily="34" charset="0"/>
                          <a:cs typeface="Arial" panose="020B0604020202020204" pitchFamily="34" charset="0"/>
                        </a:rPr>
                        <a:t> </a:t>
                      </a:r>
                    </a:p>
                    <a:p>
                      <a:pPr algn="ctr"/>
                      <a:r>
                        <a:rPr lang="en-GB" sz="1600" baseline="0" dirty="0">
                          <a:solidFill>
                            <a:schemeClr val="tx1"/>
                          </a:solidFill>
                          <a:latin typeface="Arial" panose="020B0604020202020204" pitchFamily="34" charset="0"/>
                          <a:cs typeface="Arial" panose="020B0604020202020204" pitchFamily="34" charset="0"/>
                        </a:rPr>
                        <a:t>31 Secs to 5 Min </a:t>
                      </a:r>
                    </a:p>
                    <a:p>
                      <a:pPr algn="ctr"/>
                      <a:r>
                        <a:rPr lang="en-GB" sz="1600" baseline="0" dirty="0">
                          <a:solidFill>
                            <a:schemeClr val="tx1"/>
                          </a:solidFill>
                          <a:latin typeface="Arial" panose="020B0604020202020204" pitchFamily="34" charset="0"/>
                          <a:cs typeface="Arial" panose="020B0604020202020204" pitchFamily="34" charset="0"/>
                        </a:rPr>
                        <a:t>45 Secs</a:t>
                      </a:r>
                      <a:endParaRPr lang="en-GB" sz="1600" dirty="0">
                        <a:solidFill>
                          <a:schemeClr val="tx1"/>
                        </a:solidFill>
                        <a:latin typeface="Arial" panose="020B0604020202020204" pitchFamily="34" charset="0"/>
                        <a:cs typeface="Arial" panose="020B0604020202020204" pitchFamily="34" charset="0"/>
                      </a:endParaRPr>
                    </a:p>
                  </a:txBody>
                  <a:tcPr/>
                </a:tc>
                <a:tc rowSpan="4">
                  <a:txBody>
                    <a:bodyPr/>
                    <a:lstStyle/>
                    <a:p>
                      <a:pPr algn="ctr"/>
                      <a:r>
                        <a:rPr lang="en-GB" sz="1600" dirty="0">
                          <a:solidFill>
                            <a:schemeClr val="tx1"/>
                          </a:solidFill>
                          <a:latin typeface="Arial" panose="020B0604020202020204" pitchFamily="34" charset="0"/>
                          <a:cs typeface="Arial" panose="020B0604020202020204" pitchFamily="34" charset="0"/>
                        </a:rPr>
                        <a:t>40</a:t>
                      </a:r>
                    </a:p>
                  </a:txBody>
                  <a:tcPr/>
                </a:tc>
                <a:tc>
                  <a:txBody>
                    <a:bodyPr/>
                    <a:lstStyle/>
                    <a:p>
                      <a:pPr algn="ctr"/>
                      <a:r>
                        <a:rPr lang="en-GB" sz="1600" dirty="0">
                          <a:solidFill>
                            <a:schemeClr val="tx1"/>
                          </a:solidFill>
                          <a:latin typeface="Arial" panose="020B0604020202020204" pitchFamily="34" charset="0"/>
                          <a:cs typeface="Arial" panose="020B0604020202020204" pitchFamily="34" charset="0"/>
                        </a:rPr>
                        <a:t>9</a:t>
                      </a:r>
                    </a:p>
                  </a:txBody>
                  <a:tcPr>
                    <a:lnB w="12700" cap="flat" cmpd="sng" algn="ctr">
                      <a:solidFill>
                        <a:schemeClr val="tx1"/>
                      </a:solidFill>
                      <a:prstDash val="solid"/>
                      <a:round/>
                      <a:headEnd type="none" w="med" len="med"/>
                      <a:tailEnd type="none" w="med" len="med"/>
                    </a:lnB>
                  </a:tcPr>
                </a:tc>
                <a:tc>
                  <a:txBody>
                    <a:bodyPr/>
                    <a:lstStyle/>
                    <a:p>
                      <a:pPr algn="ctr"/>
                      <a:r>
                        <a:rPr lang="en-GB" sz="1600" dirty="0">
                          <a:solidFill>
                            <a:schemeClr val="tx1"/>
                          </a:solidFill>
                          <a:latin typeface="Arial" panose="020B0604020202020204" pitchFamily="34" charset="0"/>
                          <a:cs typeface="Arial" panose="020B0604020202020204" pitchFamily="34" charset="0"/>
                        </a:rPr>
                        <a:t>33</a:t>
                      </a:r>
                    </a:p>
                  </a:txBody>
                  <a:tcPr>
                    <a:lnB w="12700" cap="flat" cmpd="sng" algn="ctr">
                      <a:solidFill>
                        <a:schemeClr val="tx1"/>
                      </a:solidFill>
                      <a:prstDash val="solid"/>
                      <a:round/>
                      <a:headEnd type="none" w="med" len="med"/>
                      <a:tailEnd type="none" w="med" len="med"/>
                    </a:lnB>
                  </a:tcPr>
                </a:tc>
                <a:tc vMerge="1">
                  <a:txBody>
                    <a:bodyPr/>
                    <a:lstStyle/>
                    <a:p>
                      <a:pPr algn="ctr"/>
                      <a:endParaRPr lang="en-GB" dirty="0">
                        <a:latin typeface="Arial" panose="020B0604020202020204" pitchFamily="34" charset="0"/>
                        <a:cs typeface="Arial" panose="020B0604020202020204" pitchFamily="34" charset="0"/>
                      </a:endParaRPr>
                    </a:p>
                  </a:txBody>
                  <a:tcPr/>
                </a:tc>
                <a:tc vMerge="1">
                  <a:txBody>
                    <a:bodyPr/>
                    <a:lstStyle/>
                    <a:p>
                      <a:pPr algn="ctr"/>
                      <a:endParaRPr lang="en-GB" dirty="0">
                        <a:latin typeface="Arial" panose="020B0604020202020204" pitchFamily="34" charset="0"/>
                        <a:cs typeface="Arial" panose="020B0604020202020204" pitchFamily="34" charset="0"/>
                      </a:endParaRPr>
                    </a:p>
                  </a:txBody>
                  <a:tcPr/>
                </a:tc>
                <a:tc vMerge="1">
                  <a:txBody>
                    <a:bodyPr/>
                    <a:lstStyle/>
                    <a:p>
                      <a:pPr algn="ctr"/>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421802">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r>
                        <a:rPr lang="en-GB" sz="1600" dirty="0">
                          <a:solidFill>
                            <a:schemeClr val="tx1"/>
                          </a:solidFill>
                          <a:latin typeface="Arial" panose="020B0604020202020204" pitchFamily="34" charset="0"/>
                          <a:cs typeface="Arial" panose="020B0604020202020204" pitchFamily="34" charset="0"/>
                        </a:rPr>
                        <a:t>8</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solidFill>
                            <a:schemeClr val="tx1"/>
                          </a:solidFill>
                          <a:latin typeface="Arial" panose="020B0604020202020204" pitchFamily="34" charset="0"/>
                          <a:cs typeface="Arial" panose="020B0604020202020204" pitchFamily="34" charset="0"/>
                        </a:rPr>
                        <a:t>27</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5"/>
                  </a:ext>
                </a:extLst>
              </a:tr>
              <a:tr h="421802">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r>
                        <a:rPr lang="en-GB" sz="1600" dirty="0">
                          <a:solidFill>
                            <a:schemeClr val="tx1"/>
                          </a:solidFill>
                          <a:latin typeface="Arial" panose="020B0604020202020204" pitchFamily="34" charset="0"/>
                          <a:cs typeface="Arial" panose="020B0604020202020204" pitchFamily="34" charset="0"/>
                        </a:rPr>
                        <a:t>7</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solidFill>
                            <a:schemeClr val="tx1"/>
                          </a:solidFill>
                          <a:latin typeface="Arial" panose="020B0604020202020204" pitchFamily="34" charset="0"/>
                          <a:cs typeface="Arial" panose="020B0604020202020204" pitchFamily="34" charset="0"/>
                        </a:rPr>
                        <a:t>21</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6"/>
                  </a:ext>
                </a:extLst>
              </a:tr>
              <a:tr h="460147">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r>
                        <a:rPr lang="en-GB" sz="1600" dirty="0">
                          <a:solidFill>
                            <a:schemeClr val="tx1"/>
                          </a:solidFill>
                          <a:latin typeface="Arial" panose="020B0604020202020204" pitchFamily="34" charset="0"/>
                          <a:cs typeface="Arial" panose="020B0604020202020204" pitchFamily="34" charset="0"/>
                        </a:rPr>
                        <a:t>6</a:t>
                      </a:r>
                    </a:p>
                  </a:txBody>
                  <a:tcPr>
                    <a:lnT w="12700" cap="flat" cmpd="sng" algn="ctr">
                      <a:solidFill>
                        <a:schemeClr val="tx1"/>
                      </a:solidFill>
                      <a:prstDash val="solid"/>
                      <a:round/>
                      <a:headEnd type="none" w="med" len="med"/>
                      <a:tailEnd type="none" w="med" len="med"/>
                    </a:lnT>
                  </a:tcPr>
                </a:tc>
                <a:tc>
                  <a:txBody>
                    <a:bodyPr/>
                    <a:lstStyle/>
                    <a:p>
                      <a:pPr algn="ctr"/>
                      <a:r>
                        <a:rPr lang="en-GB" sz="1600" dirty="0">
                          <a:solidFill>
                            <a:schemeClr val="tx1"/>
                          </a:solidFill>
                          <a:latin typeface="Arial" panose="020B0604020202020204" pitchFamily="34" charset="0"/>
                          <a:cs typeface="Arial" panose="020B0604020202020204" pitchFamily="34" charset="0"/>
                        </a:rPr>
                        <a:t>16</a:t>
                      </a:r>
                    </a:p>
                  </a:txBody>
                  <a:tcPr>
                    <a:lnT w="12700" cap="flat" cmpd="sng" algn="ctr">
                      <a:solidFill>
                        <a:schemeClr val="tx1"/>
                      </a:solidFill>
                      <a:prstDash val="solid"/>
                      <a:round/>
                      <a:headEnd type="none" w="med" len="med"/>
                      <a:tailEnd type="none" w="med" len="med"/>
                    </a:lnT>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7"/>
                  </a:ext>
                </a:extLst>
              </a:tr>
              <a:tr h="728567">
                <a:tc gridSpan="8">
                  <a:txBody>
                    <a:bodyPr/>
                    <a:lstStyle/>
                    <a:p>
                      <a:pPr algn="l"/>
                      <a:r>
                        <a:rPr lang="en-GB" sz="1600" b="1" u="sng" dirty="0">
                          <a:solidFill>
                            <a:srgbClr val="FF0000"/>
                          </a:solidFill>
                          <a:latin typeface="Arial" panose="020B0604020202020204" pitchFamily="34" charset="0"/>
                          <a:cs typeface="Arial" panose="020B0604020202020204" pitchFamily="34" charset="0"/>
                        </a:rPr>
                        <a:t>Physical Measurement (At Rally Site)</a:t>
                      </a:r>
                      <a:r>
                        <a:rPr lang="en-GB" sz="1600" b="0" u="none" dirty="0">
                          <a:solidFill>
                            <a:srgbClr val="FF0000"/>
                          </a:solidFill>
                          <a:latin typeface="Arial" panose="020B0604020202020204" pitchFamily="34" charset="0"/>
                          <a:cs typeface="Arial" panose="020B0604020202020204" pitchFamily="34" charset="0"/>
                        </a:rPr>
                        <a:t>.  </a:t>
                      </a:r>
                      <a:r>
                        <a:rPr lang="en-GB" sz="1600" b="0" kern="1200" dirty="0">
                          <a:solidFill>
                            <a:srgbClr val="0000FF"/>
                          </a:solidFill>
                          <a:latin typeface="Arial" panose="020B0604020202020204" pitchFamily="34" charset="0"/>
                          <a:ea typeface="+mn-ea"/>
                          <a:cs typeface="Arial" panose="020B0604020202020204" pitchFamily="34" charset="0"/>
                        </a:rPr>
                        <a:t>Physical measurement will be carried out as per the Physical standards. </a:t>
                      </a:r>
                    </a:p>
                  </a:txBody>
                  <a:tcPr/>
                </a:tc>
                <a:tc hMerge="1">
                  <a:txBody>
                    <a:bodyPr/>
                    <a:lstStyle/>
                    <a:p>
                      <a:pPr algn="ctr"/>
                      <a:endParaRPr lang="en-GB" dirty="0">
                        <a:latin typeface="Arial" panose="020B0604020202020204" pitchFamily="34" charset="0"/>
                        <a:cs typeface="Arial" panose="020B0604020202020204" pitchFamily="34" charset="0"/>
                      </a:endParaRPr>
                    </a:p>
                  </a:txBody>
                  <a:tcPr/>
                </a:tc>
                <a:tc hMerge="1">
                  <a:txBody>
                    <a:bodyPr/>
                    <a:lstStyle/>
                    <a:p>
                      <a:pPr algn="ctr"/>
                      <a:endParaRPr lang="en-GB" dirty="0">
                        <a:latin typeface="Arial" panose="020B0604020202020204" pitchFamily="34" charset="0"/>
                        <a:cs typeface="Arial" panose="020B0604020202020204" pitchFamily="34" charset="0"/>
                      </a:endParaRPr>
                    </a:p>
                  </a:txBody>
                  <a:tcPr/>
                </a:tc>
                <a:tc hMerge="1">
                  <a:txBody>
                    <a:bodyPr/>
                    <a:lstStyle/>
                    <a:p>
                      <a:pPr algn="ctr"/>
                      <a:endParaRPr lang="en-GB" dirty="0">
                        <a:latin typeface="Arial" panose="020B0604020202020204" pitchFamily="34" charset="0"/>
                        <a:cs typeface="Arial" panose="020B0604020202020204" pitchFamily="34" charset="0"/>
                      </a:endParaRPr>
                    </a:p>
                  </a:txBody>
                  <a:tcPr/>
                </a:tc>
                <a:tc hMerge="1">
                  <a:txBody>
                    <a:bodyPr/>
                    <a:lstStyle/>
                    <a:p>
                      <a:pPr algn="ctr"/>
                      <a:endParaRPr lang="en-GB" dirty="0">
                        <a:latin typeface="Arial" panose="020B0604020202020204" pitchFamily="34" charset="0"/>
                        <a:cs typeface="Arial" panose="020B0604020202020204" pitchFamily="34" charset="0"/>
                      </a:endParaRPr>
                    </a:p>
                  </a:txBody>
                  <a:tcPr/>
                </a:tc>
                <a:tc hMerge="1">
                  <a:txBody>
                    <a:bodyPr/>
                    <a:lstStyle/>
                    <a:p>
                      <a:pPr algn="ctr"/>
                      <a:endParaRPr lang="en-GB" dirty="0">
                        <a:latin typeface="Arial" panose="020B0604020202020204" pitchFamily="34" charset="0"/>
                        <a:cs typeface="Arial" panose="020B0604020202020204" pitchFamily="34" charset="0"/>
                      </a:endParaRPr>
                    </a:p>
                  </a:txBody>
                  <a:tcPr/>
                </a:tc>
                <a:tc hMerge="1">
                  <a:txBody>
                    <a:bodyPr/>
                    <a:lstStyle/>
                    <a:p>
                      <a:pPr algn="ctr"/>
                      <a:endParaRPr lang="en-GB" dirty="0">
                        <a:latin typeface="Arial" panose="020B0604020202020204" pitchFamily="34" charset="0"/>
                        <a:cs typeface="Arial" panose="020B0604020202020204" pitchFamily="34" charset="0"/>
                      </a:endParaRPr>
                    </a:p>
                  </a:txBody>
                  <a:tcPr/>
                </a:tc>
                <a:tc hMerge="1">
                  <a:txBody>
                    <a:bodyPr/>
                    <a:lstStyle/>
                    <a:p>
                      <a:pPr algn="ctr"/>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8"/>
                  </a:ext>
                </a:extLst>
              </a:tr>
              <a:tr h="527136">
                <a:tc gridSpan="8">
                  <a:txBody>
                    <a:bodyPr/>
                    <a:lstStyle/>
                    <a:p>
                      <a:pPr algn="l"/>
                      <a:r>
                        <a:rPr lang="en-GB" sz="1600" b="1" u="sng" dirty="0">
                          <a:solidFill>
                            <a:srgbClr val="FF0000"/>
                          </a:solidFill>
                          <a:latin typeface="Arial" panose="020B0604020202020204" pitchFamily="34" charset="0"/>
                          <a:cs typeface="Arial" panose="020B0604020202020204" pitchFamily="34" charset="0"/>
                        </a:rPr>
                        <a:t>Medical Test</a:t>
                      </a:r>
                      <a:r>
                        <a:rPr lang="en-GB" sz="1600" b="0" u="none" dirty="0">
                          <a:solidFill>
                            <a:srgbClr val="FF0000"/>
                          </a:solidFill>
                          <a:latin typeface="Arial" panose="020B0604020202020204" pitchFamily="34" charset="0"/>
                          <a:cs typeface="Arial" panose="020B0604020202020204" pitchFamily="34" charset="0"/>
                        </a:rPr>
                        <a:t>.</a:t>
                      </a:r>
                      <a:r>
                        <a:rPr lang="en-GB" sz="1600" b="0" u="none" dirty="0">
                          <a:solidFill>
                            <a:schemeClr val="accent3">
                              <a:lumMod val="50000"/>
                            </a:schemeClr>
                          </a:solidFill>
                          <a:latin typeface="Arial" panose="020B0604020202020204" pitchFamily="34" charset="0"/>
                          <a:cs typeface="Arial" panose="020B0604020202020204" pitchFamily="34" charset="0"/>
                        </a:rPr>
                        <a:t>   </a:t>
                      </a:r>
                      <a:r>
                        <a:rPr lang="en-GB" sz="1600" b="0" u="none" dirty="0">
                          <a:solidFill>
                            <a:srgbClr val="00B050"/>
                          </a:solidFill>
                          <a:latin typeface="Arial" panose="020B0604020202020204" pitchFamily="34" charset="0"/>
                          <a:cs typeface="Arial" panose="020B0604020202020204" pitchFamily="34" charset="0"/>
                        </a:rPr>
                        <a:t>As per laid down medical standards at the Rally Site.</a:t>
                      </a:r>
                    </a:p>
                  </a:txBody>
                  <a:tcPr/>
                </a:tc>
                <a:tc hMerge="1">
                  <a:txBody>
                    <a:bodyPr/>
                    <a:lstStyle/>
                    <a:p>
                      <a:pPr algn="ctr"/>
                      <a:endParaRPr lang="en-GB" dirty="0">
                        <a:latin typeface="Arial" panose="020B0604020202020204" pitchFamily="34" charset="0"/>
                        <a:cs typeface="Arial" panose="020B0604020202020204" pitchFamily="34" charset="0"/>
                      </a:endParaRPr>
                    </a:p>
                  </a:txBody>
                  <a:tcPr/>
                </a:tc>
                <a:tc hMerge="1">
                  <a:txBody>
                    <a:bodyPr/>
                    <a:lstStyle/>
                    <a:p>
                      <a:pPr algn="ctr"/>
                      <a:endParaRPr lang="en-GB" dirty="0">
                        <a:latin typeface="Arial" panose="020B0604020202020204" pitchFamily="34" charset="0"/>
                        <a:cs typeface="Arial" panose="020B0604020202020204" pitchFamily="34" charset="0"/>
                      </a:endParaRPr>
                    </a:p>
                  </a:txBody>
                  <a:tcPr/>
                </a:tc>
                <a:tc hMerge="1">
                  <a:txBody>
                    <a:bodyPr/>
                    <a:lstStyle/>
                    <a:p>
                      <a:pPr algn="ctr"/>
                      <a:endParaRPr lang="en-GB" dirty="0">
                        <a:latin typeface="Arial" panose="020B0604020202020204" pitchFamily="34" charset="0"/>
                        <a:cs typeface="Arial" panose="020B0604020202020204" pitchFamily="34" charset="0"/>
                      </a:endParaRPr>
                    </a:p>
                  </a:txBody>
                  <a:tcPr/>
                </a:tc>
                <a:tc hMerge="1">
                  <a:txBody>
                    <a:bodyPr/>
                    <a:lstStyle/>
                    <a:p>
                      <a:pPr algn="ctr"/>
                      <a:endParaRPr lang="en-GB" dirty="0">
                        <a:latin typeface="Arial" panose="020B0604020202020204" pitchFamily="34" charset="0"/>
                        <a:cs typeface="Arial" panose="020B0604020202020204" pitchFamily="34" charset="0"/>
                      </a:endParaRPr>
                    </a:p>
                  </a:txBody>
                  <a:tcPr/>
                </a:tc>
                <a:tc hMerge="1">
                  <a:txBody>
                    <a:bodyPr/>
                    <a:lstStyle/>
                    <a:p>
                      <a:pPr algn="ctr"/>
                      <a:endParaRPr lang="en-GB" dirty="0">
                        <a:latin typeface="Arial" panose="020B0604020202020204" pitchFamily="34" charset="0"/>
                        <a:cs typeface="Arial" panose="020B0604020202020204" pitchFamily="34" charset="0"/>
                      </a:endParaRPr>
                    </a:p>
                  </a:txBody>
                  <a:tcPr/>
                </a:tc>
                <a:tc hMerge="1">
                  <a:txBody>
                    <a:bodyPr/>
                    <a:lstStyle/>
                    <a:p>
                      <a:pPr algn="ctr"/>
                      <a:endParaRPr lang="en-GB" dirty="0">
                        <a:latin typeface="Arial" panose="020B0604020202020204" pitchFamily="34" charset="0"/>
                        <a:cs typeface="Arial" panose="020B0604020202020204" pitchFamily="34" charset="0"/>
                      </a:endParaRPr>
                    </a:p>
                  </a:txBody>
                  <a:tcPr/>
                </a:tc>
                <a:tc hMerge="1">
                  <a:txBody>
                    <a:bodyPr/>
                    <a:lstStyle/>
                    <a:p>
                      <a:pPr algn="ctr"/>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9"/>
                  </a:ext>
                </a:extLst>
              </a:tr>
              <a:tr h="527136">
                <a:tc gridSpan="8">
                  <a:txBody>
                    <a:bodyPr/>
                    <a:lstStyle/>
                    <a:p>
                      <a:pPr algn="l"/>
                      <a:r>
                        <a:rPr lang="en-GB" b="1" u="sng" dirty="0">
                          <a:solidFill>
                            <a:srgbClr val="FF0000"/>
                          </a:solidFill>
                          <a:latin typeface="Arial" panose="020B0604020202020204" pitchFamily="34" charset="0"/>
                          <a:cs typeface="Arial" panose="020B0604020202020204" pitchFamily="34" charset="0"/>
                        </a:rPr>
                        <a:t>Written Test through Common Entrance Examination (CEE)</a:t>
                      </a:r>
                      <a:r>
                        <a:rPr lang="en-GB" b="1" dirty="0">
                          <a:solidFill>
                            <a:schemeClr val="accent3">
                              <a:lumMod val="50000"/>
                            </a:schemeClr>
                          </a:solidFill>
                          <a:latin typeface="Arial" panose="020B0604020202020204" pitchFamily="34" charset="0"/>
                          <a:cs typeface="Arial" panose="020B0604020202020204" pitchFamily="34" charset="0"/>
                        </a:rPr>
                        <a:t>.   </a:t>
                      </a:r>
                      <a:r>
                        <a:rPr lang="en-GB" sz="1600" b="0" dirty="0">
                          <a:solidFill>
                            <a:schemeClr val="tx1"/>
                          </a:solidFill>
                          <a:latin typeface="Arial" panose="020B0604020202020204" pitchFamily="34" charset="0"/>
                          <a:cs typeface="Arial" panose="020B0604020202020204" pitchFamily="34" charset="0"/>
                        </a:rPr>
                        <a:t>As per policy.</a:t>
                      </a:r>
                    </a:p>
                  </a:txBody>
                  <a:tcPr/>
                </a:tc>
                <a:tc hMerge="1">
                  <a:txBody>
                    <a:bodyPr/>
                    <a:lstStyle/>
                    <a:p>
                      <a:pPr algn="ctr"/>
                      <a:endParaRPr lang="en-GB" sz="1600" dirty="0">
                        <a:latin typeface="Arial" panose="020B0604020202020204" pitchFamily="34" charset="0"/>
                        <a:cs typeface="Arial" panose="020B0604020202020204" pitchFamily="34" charset="0"/>
                      </a:endParaRPr>
                    </a:p>
                  </a:txBody>
                  <a:tcPr/>
                </a:tc>
                <a:tc hMerge="1">
                  <a:txBody>
                    <a:bodyPr/>
                    <a:lstStyle/>
                    <a:p>
                      <a:pPr algn="ctr"/>
                      <a:endParaRPr lang="en-GB" sz="1600" dirty="0">
                        <a:latin typeface="Arial" panose="020B0604020202020204" pitchFamily="34" charset="0"/>
                        <a:cs typeface="Arial" panose="020B0604020202020204" pitchFamily="34" charset="0"/>
                      </a:endParaRPr>
                    </a:p>
                  </a:txBody>
                  <a:tcPr/>
                </a:tc>
                <a:tc hMerge="1">
                  <a:txBody>
                    <a:bodyPr/>
                    <a:lstStyle/>
                    <a:p>
                      <a:pPr algn="ctr"/>
                      <a:endParaRPr lang="en-GB" sz="1600" dirty="0">
                        <a:latin typeface="Arial" panose="020B0604020202020204" pitchFamily="34" charset="0"/>
                        <a:cs typeface="Arial" panose="020B0604020202020204" pitchFamily="34" charset="0"/>
                      </a:endParaRPr>
                    </a:p>
                  </a:txBody>
                  <a:tcPr/>
                </a:tc>
                <a:tc hMerge="1">
                  <a:txBody>
                    <a:bodyPr/>
                    <a:lstStyle/>
                    <a:p>
                      <a:pPr algn="ctr"/>
                      <a:endParaRPr lang="en-GB" sz="1600" dirty="0">
                        <a:latin typeface="Arial" panose="020B0604020202020204" pitchFamily="34" charset="0"/>
                        <a:cs typeface="Arial" panose="020B0604020202020204" pitchFamily="34" charset="0"/>
                      </a:endParaRPr>
                    </a:p>
                  </a:txBody>
                  <a:tcPr/>
                </a:tc>
                <a:tc hMerge="1">
                  <a:txBody>
                    <a:bodyPr/>
                    <a:lstStyle/>
                    <a:p>
                      <a:pPr algn="ctr"/>
                      <a:endParaRPr lang="en-GB" sz="1600" dirty="0">
                        <a:latin typeface="Arial" panose="020B0604020202020204" pitchFamily="34" charset="0"/>
                        <a:cs typeface="Arial" panose="020B0604020202020204" pitchFamily="34" charset="0"/>
                      </a:endParaRPr>
                    </a:p>
                  </a:txBody>
                  <a:tcPr/>
                </a:tc>
                <a:tc hMerge="1">
                  <a:txBody>
                    <a:bodyPr/>
                    <a:lstStyle/>
                    <a:p>
                      <a:pPr algn="ctr"/>
                      <a:endParaRPr lang="en-GB" sz="1600" dirty="0">
                        <a:latin typeface="Arial" panose="020B0604020202020204" pitchFamily="34" charset="0"/>
                        <a:cs typeface="Arial" panose="020B0604020202020204" pitchFamily="34" charset="0"/>
                      </a:endParaRPr>
                    </a:p>
                  </a:txBody>
                  <a:tcPr/>
                </a:tc>
                <a:tc hMerge="1">
                  <a:txBody>
                    <a:bodyPr/>
                    <a:lstStyle/>
                    <a:p>
                      <a:pPr algn="ctr"/>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10"/>
                  </a:ext>
                </a:extLst>
              </a:tr>
            </a:tbl>
          </a:graphicData>
        </a:graphic>
      </p:graphicFrame>
      <p:sp>
        <p:nvSpPr>
          <p:cNvPr id="3" name="Slide Number Placeholder 2"/>
          <p:cNvSpPr>
            <a:spLocks noGrp="1"/>
          </p:cNvSpPr>
          <p:nvPr>
            <p:ph type="sldNum" sz="quarter" idx="12"/>
          </p:nvPr>
        </p:nvSpPr>
        <p:spPr/>
        <p:txBody>
          <a:bodyPr/>
          <a:lstStyle/>
          <a:p>
            <a:fld id="{B6F15528-21DE-4FAA-801E-634DDDAF4B2B}" type="slidenum">
              <a:rPr lang="en-US" smtClean="0">
                <a:solidFill>
                  <a:prstClr val="black">
                    <a:tint val="75000"/>
                  </a:prstClr>
                </a:solidFill>
              </a:rPr>
              <a:pPr/>
              <a:t>14</a:t>
            </a:fld>
            <a:endParaRPr lang="en-US">
              <a:solidFill>
                <a:prstClr val="black">
                  <a:tint val="75000"/>
                </a:prstClr>
              </a:solidFill>
            </a:endParaRPr>
          </a:p>
        </p:txBody>
      </p:sp>
    </p:spTree>
    <p:extLst>
      <p:ext uri="{BB962C8B-B14F-4D97-AF65-F5344CB8AC3E}">
        <p14:creationId xmlns:p14="http://schemas.microsoft.com/office/powerpoint/2010/main" val="1593787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722022714"/>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360804" y="914400"/>
            <a:ext cx="8783196" cy="369332"/>
          </a:xfrm>
          <a:prstGeom prst="rect">
            <a:avLst/>
          </a:prstGeom>
        </p:spPr>
        <p:txBody>
          <a:bodyPr wrap="square">
            <a:spAutoFit/>
          </a:bodyPr>
          <a:lstStyle/>
          <a:p>
            <a:pPr algn="ctr"/>
            <a:endParaRPr lang="en-GB" dirty="0">
              <a:latin typeface="Arial" panose="020B0604020202020204" pitchFamily="34" charset="0"/>
              <a:cs typeface="Arial" panose="020B0604020202020204" pitchFamily="34" charset="0"/>
            </a:endParaRPr>
          </a:p>
        </p:txBody>
      </p:sp>
      <p:sp>
        <p:nvSpPr>
          <p:cNvPr id="8" name="TextBox 7"/>
          <p:cNvSpPr txBox="1"/>
          <p:nvPr/>
        </p:nvSpPr>
        <p:spPr>
          <a:xfrm>
            <a:off x="0" y="923581"/>
            <a:ext cx="9144000" cy="5740033"/>
          </a:xfrm>
          <a:prstGeom prst="rect">
            <a:avLst/>
          </a:prstGeom>
          <a:noFill/>
        </p:spPr>
        <p:txBody>
          <a:bodyPr wrap="square" rtlCol="0">
            <a:spAutoFit/>
          </a:bodyPr>
          <a:lstStyle/>
          <a:p>
            <a:pPr algn="ctr" defTabSz="457200"/>
            <a:r>
              <a:rPr lang="en-US" sz="1900" b="1" u="sng" dirty="0">
                <a:solidFill>
                  <a:srgbClr val="FF0000"/>
                </a:solidFill>
                <a:latin typeface="Arial" pitchFamily="34" charset="0"/>
                <a:cs typeface="Arial" pitchFamily="34" charset="0"/>
              </a:rPr>
              <a:t>CANDIDATES ARE REQUIRED TO BRING FOLLOWING DOCUMENTS IN ORIGINAL WITH TWO ATTESTED PHOTOCOPIES WITH THEM RALLY SITE</a:t>
            </a:r>
          </a:p>
          <a:p>
            <a:pPr marL="800100" lvl="1" indent="-342900" defTabSz="457200">
              <a:spcAft>
                <a:spcPts val="600"/>
              </a:spcAft>
              <a:buFont typeface="Wingdings" panose="05000000000000000000" pitchFamily="2" charset="2"/>
              <a:buChar char="v"/>
            </a:pPr>
            <a:endParaRPr lang="en-US" sz="1400" b="1" u="sng" dirty="0">
              <a:solidFill>
                <a:schemeClr val="accent3">
                  <a:lumMod val="50000"/>
                </a:schemeClr>
              </a:solidFill>
              <a:latin typeface="Arial" pitchFamily="34" charset="0"/>
              <a:cs typeface="Arial" pitchFamily="34" charset="0"/>
            </a:endParaRPr>
          </a:p>
          <a:p>
            <a:pPr marL="387350" lvl="1" indent="-342900" defTabSz="457200">
              <a:spcAft>
                <a:spcPts val="1800"/>
              </a:spcAft>
              <a:buFont typeface="Wingdings" panose="05000000000000000000" pitchFamily="2" charset="2"/>
              <a:buChar char="Ø"/>
            </a:pPr>
            <a:r>
              <a:rPr lang="en-US" sz="2200" dirty="0">
                <a:solidFill>
                  <a:srgbClr val="0000FF"/>
                </a:solidFill>
                <a:latin typeface="Arial" pitchFamily="34" charset="0"/>
                <a:cs typeface="Arial" pitchFamily="34" charset="0"/>
              </a:rPr>
              <a:t>  </a:t>
            </a:r>
            <a:r>
              <a:rPr lang="en-US" sz="2200" b="1" u="sng" dirty="0">
                <a:solidFill>
                  <a:srgbClr val="0000FF"/>
                </a:solidFill>
                <a:latin typeface="Arial" pitchFamily="34" charset="0"/>
                <a:cs typeface="Arial" pitchFamily="34" charset="0"/>
              </a:rPr>
              <a:t>Admit Card</a:t>
            </a:r>
            <a:r>
              <a:rPr lang="en-US" sz="2200" dirty="0">
                <a:solidFill>
                  <a:srgbClr val="0000FF"/>
                </a:solidFill>
                <a:latin typeface="Arial" pitchFamily="34" charset="0"/>
                <a:cs typeface="Arial" pitchFamily="34" charset="0"/>
              </a:rPr>
              <a:t>.	Good Quality printout.</a:t>
            </a:r>
          </a:p>
          <a:p>
            <a:pPr marL="387350" lvl="1" indent="-342900" algn="just" defTabSz="457200">
              <a:spcAft>
                <a:spcPts val="1800"/>
              </a:spcAft>
              <a:buFont typeface="Wingdings" panose="05000000000000000000" pitchFamily="2" charset="2"/>
              <a:buChar char="Ø"/>
            </a:pPr>
            <a:r>
              <a:rPr lang="en-US" sz="2200" b="1" dirty="0">
                <a:solidFill>
                  <a:srgbClr val="00B050"/>
                </a:solidFill>
                <a:latin typeface="Arial" pitchFamily="34" charset="0"/>
                <a:cs typeface="Arial" pitchFamily="34" charset="0"/>
              </a:rPr>
              <a:t>  </a:t>
            </a:r>
            <a:r>
              <a:rPr lang="en-US" sz="2200" b="1" u="sng" dirty="0">
                <a:solidFill>
                  <a:srgbClr val="00B050"/>
                </a:solidFill>
                <a:latin typeface="Arial" pitchFamily="34" charset="0"/>
                <a:cs typeface="Arial" pitchFamily="34" charset="0"/>
              </a:rPr>
              <a:t>Photograph</a:t>
            </a:r>
            <a:r>
              <a:rPr lang="en-US" sz="2200" dirty="0">
                <a:solidFill>
                  <a:srgbClr val="00B050"/>
                </a:solidFill>
                <a:latin typeface="Arial" pitchFamily="34" charset="0"/>
                <a:cs typeface="Arial" pitchFamily="34" charset="0"/>
              </a:rPr>
              <a:t>.  20 Good Quality Photographs with white background 	 not more than three months old.</a:t>
            </a:r>
          </a:p>
          <a:p>
            <a:pPr marL="387350" lvl="1" indent="-342900" algn="just" defTabSz="457200">
              <a:spcAft>
                <a:spcPts val="1800"/>
              </a:spcAft>
              <a:buFont typeface="Wingdings" panose="05000000000000000000" pitchFamily="2" charset="2"/>
              <a:buChar char="Ø"/>
            </a:pPr>
            <a:r>
              <a:rPr lang="en-US" sz="2200" b="1" dirty="0">
                <a:solidFill>
                  <a:schemeClr val="accent3">
                    <a:lumMod val="50000"/>
                  </a:schemeClr>
                </a:solidFill>
                <a:latin typeface="Arial" pitchFamily="34" charset="0"/>
                <a:cs typeface="Arial" pitchFamily="34" charset="0"/>
              </a:rPr>
              <a:t>  </a:t>
            </a:r>
            <a:r>
              <a:rPr lang="en-US" sz="2200" b="1" u="sng" dirty="0">
                <a:latin typeface="Arial" pitchFamily="34" charset="0"/>
                <a:cs typeface="Arial" pitchFamily="34" charset="0"/>
              </a:rPr>
              <a:t>Education Certificates</a:t>
            </a:r>
            <a:r>
              <a:rPr lang="en-US" sz="2200" dirty="0">
                <a:latin typeface="Arial" pitchFamily="34" charset="0"/>
                <a:cs typeface="Arial" pitchFamily="34" charset="0"/>
              </a:rPr>
              <a:t>.  All Required Education Documents.</a:t>
            </a:r>
          </a:p>
          <a:p>
            <a:pPr marL="387350" lvl="1" indent="-342900" algn="just" defTabSz="457200">
              <a:spcAft>
                <a:spcPts val="1800"/>
              </a:spcAft>
              <a:buFont typeface="Wingdings" panose="05000000000000000000" pitchFamily="2" charset="2"/>
              <a:buChar char="Ø"/>
            </a:pPr>
            <a:r>
              <a:rPr lang="en-US" sz="2200" b="1" dirty="0">
                <a:solidFill>
                  <a:srgbClr val="0000FF"/>
                </a:solidFill>
                <a:latin typeface="Arial" pitchFamily="34" charset="0"/>
                <a:cs typeface="Arial" pitchFamily="34" charset="0"/>
              </a:rPr>
              <a:t>  </a:t>
            </a:r>
            <a:r>
              <a:rPr lang="en-US" sz="2200" b="1" u="sng" dirty="0">
                <a:solidFill>
                  <a:srgbClr val="0000FF"/>
                </a:solidFill>
                <a:latin typeface="Arial" pitchFamily="34" charset="0"/>
                <a:cs typeface="Arial" pitchFamily="34" charset="0"/>
              </a:rPr>
              <a:t>Domicile Certificate</a:t>
            </a:r>
            <a:r>
              <a:rPr lang="en-US" sz="2200" dirty="0">
                <a:solidFill>
                  <a:srgbClr val="0000FF"/>
                </a:solidFill>
                <a:latin typeface="Arial" pitchFamily="34" charset="0"/>
                <a:cs typeface="Arial" pitchFamily="34" charset="0"/>
              </a:rPr>
              <a:t>. Domicile Certificate with photograph issued 	 by Tehsildar/DM.</a:t>
            </a:r>
          </a:p>
          <a:p>
            <a:pPr marL="387350" lvl="1" indent="-342900" algn="just" defTabSz="457200">
              <a:buFont typeface="Wingdings" panose="05000000000000000000" pitchFamily="2" charset="2"/>
              <a:buChar char="Ø"/>
            </a:pPr>
            <a:r>
              <a:rPr lang="en-US" sz="2200" b="1" dirty="0">
                <a:solidFill>
                  <a:srgbClr val="00B050"/>
                </a:solidFill>
                <a:latin typeface="Arial" pitchFamily="34" charset="0"/>
                <a:cs typeface="Arial" pitchFamily="34" charset="0"/>
              </a:rPr>
              <a:t>  </a:t>
            </a:r>
            <a:r>
              <a:rPr lang="en-US" sz="2200" b="1" u="sng" dirty="0">
                <a:solidFill>
                  <a:srgbClr val="00B050"/>
                </a:solidFill>
                <a:latin typeface="Arial" pitchFamily="34" charset="0"/>
                <a:cs typeface="Arial" pitchFamily="34" charset="0"/>
              </a:rPr>
              <a:t>Caste Certificate</a:t>
            </a:r>
            <a:r>
              <a:rPr lang="en-US" sz="2200" dirty="0">
                <a:solidFill>
                  <a:srgbClr val="00B050"/>
                </a:solidFill>
                <a:latin typeface="Arial" pitchFamily="34" charset="0"/>
                <a:cs typeface="Arial" pitchFamily="34" charset="0"/>
              </a:rPr>
              <a:t>.  Caste Certificate affixed with photograph 	   </a:t>
            </a:r>
          </a:p>
          <a:p>
            <a:pPr marL="44450" lvl="1" algn="just" defTabSz="457200">
              <a:spcAft>
                <a:spcPts val="1800"/>
              </a:spcAft>
            </a:pPr>
            <a:r>
              <a:rPr lang="en-US" sz="2200" dirty="0">
                <a:solidFill>
                  <a:srgbClr val="00B050"/>
                </a:solidFill>
                <a:latin typeface="Arial" pitchFamily="34" charset="0"/>
                <a:cs typeface="Arial" pitchFamily="34" charset="0"/>
              </a:rPr>
              <a:t>       </a:t>
            </a:r>
            <a:r>
              <a:rPr lang="en-US" sz="2200" dirty="0">
                <a:latin typeface="Arial" pitchFamily="34" charset="0"/>
                <a:cs typeface="Arial" pitchFamily="34" charset="0"/>
              </a:rPr>
              <a:t>issued by Tehsildar/DM.</a:t>
            </a:r>
          </a:p>
          <a:p>
            <a:pPr marL="387350" lvl="1" indent="-342900" algn="just" defTabSz="457200">
              <a:spcAft>
                <a:spcPts val="1800"/>
              </a:spcAft>
              <a:buFont typeface="Wingdings" panose="05000000000000000000" pitchFamily="2" charset="2"/>
              <a:buChar char="Ø"/>
            </a:pPr>
            <a:r>
              <a:rPr lang="en-US" sz="2200" b="1" dirty="0">
                <a:latin typeface="Arial" pitchFamily="34" charset="0"/>
                <a:cs typeface="Arial" pitchFamily="34" charset="0"/>
              </a:rPr>
              <a:t>  </a:t>
            </a:r>
            <a:r>
              <a:rPr lang="en-US" sz="2200" b="1" u="sng" dirty="0">
                <a:latin typeface="Arial" pitchFamily="34" charset="0"/>
                <a:cs typeface="Arial" pitchFamily="34" charset="0"/>
              </a:rPr>
              <a:t>Religion Certificate</a:t>
            </a:r>
            <a:r>
              <a:rPr lang="en-US" sz="2200" dirty="0">
                <a:latin typeface="Arial" pitchFamily="34" charset="0"/>
                <a:cs typeface="Arial" pitchFamily="34" charset="0"/>
              </a:rPr>
              <a:t>. To be issued by the </a:t>
            </a:r>
            <a:r>
              <a:rPr lang="en-US" sz="2200" dirty="0" err="1">
                <a:latin typeface="Arial" pitchFamily="34" charset="0"/>
                <a:cs typeface="Arial" pitchFamily="34" charset="0"/>
              </a:rPr>
              <a:t>Tehsildar</a:t>
            </a:r>
            <a:r>
              <a:rPr lang="en-US" sz="2200" dirty="0">
                <a:latin typeface="Arial" pitchFamily="34" charset="0"/>
                <a:cs typeface="Arial" pitchFamily="34" charset="0"/>
              </a:rPr>
              <a:t>/SDM.</a:t>
            </a:r>
          </a:p>
          <a:p>
            <a:pPr marL="387350" lvl="1" indent="-342900" algn="just" defTabSz="457200">
              <a:spcAft>
                <a:spcPts val="1800"/>
              </a:spcAft>
              <a:buFont typeface="Wingdings" panose="05000000000000000000" pitchFamily="2" charset="2"/>
              <a:buChar char="Ø"/>
            </a:pPr>
            <a:r>
              <a:rPr lang="en-US" sz="2200" b="1" dirty="0">
                <a:solidFill>
                  <a:schemeClr val="accent3">
                    <a:lumMod val="50000"/>
                  </a:schemeClr>
                </a:solidFill>
                <a:latin typeface="Arial" pitchFamily="34" charset="0"/>
                <a:cs typeface="Arial" pitchFamily="34" charset="0"/>
              </a:rPr>
              <a:t>  </a:t>
            </a:r>
            <a:r>
              <a:rPr lang="en-US" sz="2200" b="1" u="sng" dirty="0">
                <a:solidFill>
                  <a:srgbClr val="0000FF"/>
                </a:solidFill>
                <a:latin typeface="Arial" pitchFamily="34" charset="0"/>
                <a:cs typeface="Arial" pitchFamily="34" charset="0"/>
              </a:rPr>
              <a:t>School Character Certificate</a:t>
            </a:r>
            <a:r>
              <a:rPr lang="en-US" sz="2200" dirty="0">
                <a:solidFill>
                  <a:schemeClr val="accent3">
                    <a:lumMod val="50000"/>
                  </a:schemeClr>
                </a:solidFill>
                <a:latin typeface="Arial" pitchFamily="34" charset="0"/>
                <a:cs typeface="Arial" pitchFamily="34" charset="0"/>
              </a:rPr>
              <a:t>.  </a:t>
            </a:r>
            <a:r>
              <a:rPr lang="en-US" sz="2200" dirty="0">
                <a:solidFill>
                  <a:srgbClr val="0000FF"/>
                </a:solidFill>
                <a:latin typeface="Arial" pitchFamily="34" charset="0"/>
                <a:cs typeface="Arial" pitchFamily="34" charset="0"/>
              </a:rPr>
              <a:t>To be issued by the concerned.</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15</a:t>
            </a:fld>
            <a:endParaRPr lang="en-US">
              <a:solidFill>
                <a:prstClr val="black">
                  <a:tint val="75000"/>
                </a:prstClr>
              </a:solidFill>
            </a:endParaRPr>
          </a:p>
        </p:txBody>
      </p:sp>
    </p:spTree>
    <p:extLst>
      <p:ext uri="{BB962C8B-B14F-4D97-AF65-F5344CB8AC3E}">
        <p14:creationId xmlns:p14="http://schemas.microsoft.com/office/powerpoint/2010/main" val="1518073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360205994"/>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360804" y="914400"/>
            <a:ext cx="8783196" cy="369332"/>
          </a:xfrm>
          <a:prstGeom prst="rect">
            <a:avLst/>
          </a:prstGeom>
        </p:spPr>
        <p:txBody>
          <a:bodyPr wrap="square">
            <a:spAutoFit/>
          </a:bodyPr>
          <a:lstStyle/>
          <a:p>
            <a:pPr algn="ctr"/>
            <a:endParaRPr lang="en-GB" dirty="0">
              <a:latin typeface="Arial" panose="020B0604020202020204" pitchFamily="34" charset="0"/>
              <a:cs typeface="Arial" panose="020B0604020202020204" pitchFamily="34" charset="0"/>
            </a:endParaRPr>
          </a:p>
        </p:txBody>
      </p:sp>
      <p:sp>
        <p:nvSpPr>
          <p:cNvPr id="8" name="TextBox 7"/>
          <p:cNvSpPr txBox="1"/>
          <p:nvPr/>
        </p:nvSpPr>
        <p:spPr>
          <a:xfrm>
            <a:off x="0" y="923581"/>
            <a:ext cx="9144000" cy="5909310"/>
          </a:xfrm>
          <a:prstGeom prst="rect">
            <a:avLst/>
          </a:prstGeom>
          <a:noFill/>
        </p:spPr>
        <p:txBody>
          <a:bodyPr wrap="square" rtlCol="0">
            <a:spAutoFit/>
          </a:bodyPr>
          <a:lstStyle/>
          <a:p>
            <a:pPr algn="ctr" defTabSz="457200"/>
            <a:r>
              <a:rPr lang="en-US" sz="1900" b="1" dirty="0">
                <a:solidFill>
                  <a:srgbClr val="FF0000"/>
                </a:solidFill>
                <a:latin typeface="Arial" pitchFamily="34" charset="0"/>
                <a:cs typeface="Arial" pitchFamily="34" charset="0"/>
              </a:rPr>
              <a:t> </a:t>
            </a:r>
            <a:r>
              <a:rPr lang="en-US" sz="1900" b="1" u="sng" dirty="0">
                <a:solidFill>
                  <a:srgbClr val="FF0000"/>
                </a:solidFill>
                <a:latin typeface="Arial" pitchFamily="34" charset="0"/>
                <a:cs typeface="Arial" pitchFamily="34" charset="0"/>
              </a:rPr>
              <a:t>CANDIDATES ARE REQUIRED TO BRING FOLLOWING DOCUMENTS IN ORIGINAL WITH TWO ATTESTED PHOTOCOPIES WITH THEM RALLY SITE</a:t>
            </a:r>
          </a:p>
          <a:p>
            <a:pPr marL="285750" indent="-285750" algn="ctr" defTabSz="457200">
              <a:spcAft>
                <a:spcPts val="1200"/>
              </a:spcAft>
              <a:buFont typeface="Wingdings" panose="05000000000000000000" pitchFamily="2" charset="2"/>
              <a:buChar char="Ø"/>
            </a:pPr>
            <a:endParaRPr lang="en-US" b="1" u="sng" dirty="0">
              <a:solidFill>
                <a:srgbClr val="FF0000"/>
              </a:solidFill>
              <a:latin typeface="Arial" pitchFamily="34" charset="0"/>
              <a:cs typeface="Arial" pitchFamily="34" charset="0"/>
            </a:endParaRPr>
          </a:p>
          <a:p>
            <a:pPr marL="400050" lvl="1" indent="-342900" algn="just" defTabSz="457200">
              <a:spcAft>
                <a:spcPts val="1200"/>
              </a:spcAft>
              <a:buFont typeface="Wingdings" panose="05000000000000000000" pitchFamily="2" charset="2"/>
              <a:buChar char="Ø"/>
            </a:pPr>
            <a:r>
              <a:rPr lang="en-US" sz="2200" b="1" dirty="0">
                <a:solidFill>
                  <a:srgbClr val="0000FF"/>
                </a:solidFill>
                <a:latin typeface="Arial" pitchFamily="34" charset="0"/>
                <a:cs typeface="Arial" pitchFamily="34" charset="0"/>
              </a:rPr>
              <a:t>	</a:t>
            </a:r>
            <a:r>
              <a:rPr lang="en-US" sz="2200" b="1" u="sng" dirty="0">
                <a:solidFill>
                  <a:srgbClr val="0000FF"/>
                </a:solidFill>
                <a:latin typeface="Arial" pitchFamily="34" charset="0"/>
                <a:cs typeface="Arial" pitchFamily="34" charset="0"/>
              </a:rPr>
              <a:t>Relationship Certificate</a:t>
            </a:r>
            <a:r>
              <a:rPr lang="en-US" sz="2200" dirty="0">
                <a:solidFill>
                  <a:srgbClr val="0000FF"/>
                </a:solidFill>
                <a:latin typeface="Arial" pitchFamily="34" charset="0"/>
                <a:cs typeface="Arial" pitchFamily="34" charset="0"/>
              </a:rPr>
              <a:t>.  To be issued by the concerned Records.</a:t>
            </a:r>
          </a:p>
          <a:p>
            <a:pPr marL="400050" lvl="1" indent="-342900" algn="just" defTabSz="457200">
              <a:spcAft>
                <a:spcPts val="1200"/>
              </a:spcAft>
              <a:buFont typeface="Wingdings" panose="05000000000000000000" pitchFamily="2" charset="2"/>
              <a:buChar char="Ø"/>
            </a:pPr>
            <a:r>
              <a:rPr lang="en-US" sz="2200" b="1" dirty="0">
                <a:solidFill>
                  <a:srgbClr val="00B050"/>
                </a:solidFill>
                <a:latin typeface="Arial" pitchFamily="34" charset="0"/>
                <a:cs typeface="Arial" pitchFamily="34" charset="0"/>
              </a:rPr>
              <a:t>	</a:t>
            </a:r>
            <a:r>
              <a:rPr lang="en-US" sz="2200" b="1" u="sng" dirty="0">
                <a:solidFill>
                  <a:srgbClr val="00B050"/>
                </a:solidFill>
                <a:latin typeface="Arial" pitchFamily="34" charset="0"/>
                <a:cs typeface="Arial" pitchFamily="34" charset="0"/>
              </a:rPr>
              <a:t>NCC Certificate</a:t>
            </a:r>
            <a:r>
              <a:rPr lang="en-US" sz="2200" dirty="0">
                <a:solidFill>
                  <a:srgbClr val="00B050"/>
                </a:solidFill>
                <a:latin typeface="Arial" pitchFamily="34" charset="0"/>
                <a:cs typeface="Arial" pitchFamily="34" charset="0"/>
              </a:rPr>
              <a:t>.  To be attested by the issuing authority.</a:t>
            </a:r>
          </a:p>
          <a:p>
            <a:pPr marL="400050" lvl="1" indent="-342900" algn="just" defTabSz="457200">
              <a:spcAft>
                <a:spcPts val="1200"/>
              </a:spcAft>
              <a:buFont typeface="Wingdings" panose="05000000000000000000" pitchFamily="2" charset="2"/>
              <a:buChar char="Ø"/>
            </a:pPr>
            <a:r>
              <a:rPr lang="en-US" sz="2200" b="1" dirty="0">
                <a:latin typeface="Arial" pitchFamily="34" charset="0"/>
                <a:cs typeface="Arial" pitchFamily="34" charset="0"/>
              </a:rPr>
              <a:t>	</a:t>
            </a:r>
            <a:r>
              <a:rPr lang="en-US" sz="2200" b="1" u="sng" dirty="0">
                <a:latin typeface="Arial" pitchFamily="34" charset="0"/>
                <a:cs typeface="Arial" pitchFamily="34" charset="0"/>
              </a:rPr>
              <a:t>Sports Certificate</a:t>
            </a:r>
            <a:r>
              <a:rPr lang="en-US" sz="2200" dirty="0">
                <a:latin typeface="Arial" pitchFamily="34" charset="0"/>
                <a:cs typeface="Arial" pitchFamily="34" charset="0"/>
              </a:rPr>
              <a:t>.   To be attested by the issuing authority.  </a:t>
            </a:r>
          </a:p>
          <a:p>
            <a:pPr marL="400050" lvl="1" indent="-342900" algn="just" defTabSz="457200">
              <a:spcAft>
                <a:spcPts val="1200"/>
              </a:spcAft>
              <a:buFont typeface="Wingdings" panose="05000000000000000000" pitchFamily="2" charset="2"/>
              <a:buChar char="Ø"/>
            </a:pPr>
            <a:r>
              <a:rPr lang="en-US" sz="2200" b="1" dirty="0">
                <a:solidFill>
                  <a:srgbClr val="0000FF"/>
                </a:solidFill>
                <a:latin typeface="Arial" pitchFamily="34" charset="0"/>
                <a:cs typeface="Arial" pitchFamily="34" charset="0"/>
              </a:rPr>
              <a:t>	</a:t>
            </a:r>
            <a:r>
              <a:rPr lang="en-US" sz="2200" b="1" u="sng" dirty="0">
                <a:solidFill>
                  <a:srgbClr val="0000FF"/>
                </a:solidFill>
                <a:latin typeface="Arial" pitchFamily="34" charset="0"/>
                <a:cs typeface="Arial" pitchFamily="34" charset="0"/>
              </a:rPr>
              <a:t>Affidavit</a:t>
            </a:r>
            <a:r>
              <a:rPr lang="en-US" sz="2200" dirty="0">
                <a:solidFill>
                  <a:srgbClr val="0000FF"/>
                </a:solidFill>
                <a:latin typeface="Arial" pitchFamily="34" charset="0"/>
                <a:cs typeface="Arial" pitchFamily="34" charset="0"/>
              </a:rPr>
              <a:t>. </a:t>
            </a:r>
            <a:r>
              <a:rPr lang="en-US" sz="2200" b="1" dirty="0">
                <a:solidFill>
                  <a:srgbClr val="0000FF"/>
                </a:solidFill>
                <a:latin typeface="Arial" pitchFamily="34" charset="0"/>
                <a:cs typeface="Arial" pitchFamily="34" charset="0"/>
              </a:rPr>
              <a:t> </a:t>
            </a:r>
            <a:r>
              <a:rPr lang="en-US" sz="2200" dirty="0">
                <a:solidFill>
                  <a:srgbClr val="0000FF"/>
                </a:solidFill>
                <a:latin typeface="Arial" pitchFamily="34" charset="0"/>
                <a:cs typeface="Arial" pitchFamily="34" charset="0"/>
              </a:rPr>
              <a:t>Affidavit will be submitted at Rally Site as per rally notification mentioned format.</a:t>
            </a:r>
          </a:p>
          <a:p>
            <a:pPr marL="400050" lvl="1" indent="-342900" algn="just" defTabSz="457200">
              <a:spcAft>
                <a:spcPts val="1200"/>
              </a:spcAft>
              <a:buFont typeface="Wingdings" panose="05000000000000000000" pitchFamily="2" charset="2"/>
              <a:buChar char="Ø"/>
            </a:pPr>
            <a:r>
              <a:rPr lang="en-US" sz="2200" b="1" dirty="0">
                <a:solidFill>
                  <a:srgbClr val="0000FF"/>
                </a:solidFill>
                <a:latin typeface="Arial" pitchFamily="34" charset="0"/>
                <a:cs typeface="Arial" pitchFamily="34" charset="0"/>
              </a:rPr>
              <a:t>	</a:t>
            </a:r>
            <a:r>
              <a:rPr lang="en-US" sz="2200" b="1" u="sng" dirty="0">
                <a:solidFill>
                  <a:srgbClr val="00B050"/>
                </a:solidFill>
                <a:latin typeface="Arial" pitchFamily="34" charset="0"/>
                <a:cs typeface="Arial" pitchFamily="34" charset="0"/>
              </a:rPr>
              <a:t>Certificate of Bonus Marks</a:t>
            </a:r>
            <a:r>
              <a:rPr lang="en-US" sz="2200" dirty="0">
                <a:solidFill>
                  <a:srgbClr val="00B050"/>
                </a:solidFill>
                <a:latin typeface="Arial" pitchFamily="34" charset="0"/>
                <a:cs typeface="Arial" pitchFamily="34" charset="0"/>
              </a:rPr>
              <a:t>.  All Original/photocopies duly attested pertaining to Bonus marks will be accepted at rally site. Remaining accepted after termination of Rally. </a:t>
            </a:r>
          </a:p>
          <a:p>
            <a:pPr marL="400050" lvl="1" indent="-342900" algn="just" defTabSz="457200">
              <a:spcAft>
                <a:spcPts val="1200"/>
              </a:spcAft>
              <a:buFont typeface="Wingdings" panose="05000000000000000000" pitchFamily="2" charset="2"/>
              <a:buChar char="Ø"/>
            </a:pPr>
            <a:r>
              <a:rPr lang="en-US" sz="2200" dirty="0">
                <a:latin typeface="Arial" pitchFamily="34" charset="0"/>
                <a:cs typeface="Arial" pitchFamily="34" charset="0"/>
              </a:rPr>
              <a:t>	Single Bank Account, Joint Bank Account, PAN Card &amp; </a:t>
            </a:r>
            <a:r>
              <a:rPr lang="en-US" sz="2200" dirty="0" err="1">
                <a:latin typeface="Arial" pitchFamily="34" charset="0"/>
                <a:cs typeface="Arial" pitchFamily="34" charset="0"/>
              </a:rPr>
              <a:t>Aadhar</a:t>
            </a:r>
            <a:r>
              <a:rPr lang="en-US" sz="2200" dirty="0">
                <a:latin typeface="Arial" pitchFamily="34" charset="0"/>
                <a:cs typeface="Arial" pitchFamily="34" charset="0"/>
              </a:rPr>
              <a:t> Card.</a:t>
            </a:r>
          </a:p>
          <a:p>
            <a:pPr marL="400050" lvl="1" indent="-342900" algn="just" defTabSz="457200">
              <a:spcAft>
                <a:spcPts val="1200"/>
              </a:spcAft>
              <a:buFont typeface="Wingdings" panose="05000000000000000000" pitchFamily="2" charset="2"/>
              <a:buChar char="Ø"/>
            </a:pPr>
            <a:r>
              <a:rPr lang="en-US" sz="2200" dirty="0">
                <a:solidFill>
                  <a:srgbClr val="0000FF"/>
                </a:solidFill>
                <a:latin typeface="Arial" pitchFamily="34" charset="0"/>
                <a:cs typeface="Arial" pitchFamily="34" charset="0"/>
              </a:rPr>
              <a:t>	Police Character Certificate.</a:t>
            </a:r>
            <a:endParaRPr lang="en-US" sz="2200" dirty="0">
              <a:solidFill>
                <a:schemeClr val="accent3">
                  <a:lumMod val="50000"/>
                </a:schemeClr>
              </a:solidFill>
              <a:latin typeface="Arial" pitchFamily="34" charset="0"/>
              <a:cs typeface="Arial" pitchFamily="34" charset="0"/>
            </a:endParaRPr>
          </a:p>
          <a:p>
            <a:pPr marL="400050" lvl="1" indent="-342900" algn="just" defTabSz="457200">
              <a:spcAft>
                <a:spcPts val="1200"/>
              </a:spcAft>
              <a:buFont typeface="Wingdings" panose="05000000000000000000" pitchFamily="2" charset="2"/>
              <a:buChar char="Ø"/>
            </a:pPr>
            <a:r>
              <a:rPr lang="en-US" sz="2200" dirty="0">
                <a:solidFill>
                  <a:schemeClr val="accent3">
                    <a:lumMod val="50000"/>
                  </a:schemeClr>
                </a:solidFill>
                <a:latin typeface="Arial" pitchFamily="34" charset="0"/>
                <a:cs typeface="Arial" pitchFamily="34" charset="0"/>
              </a:rPr>
              <a:t>	</a:t>
            </a:r>
            <a:r>
              <a:rPr lang="en-US" sz="2200" dirty="0" err="1">
                <a:solidFill>
                  <a:srgbClr val="00B050"/>
                </a:solidFill>
                <a:latin typeface="Arial" pitchFamily="34" charset="0"/>
                <a:cs typeface="Arial" pitchFamily="34" charset="0"/>
              </a:rPr>
              <a:t>Sarpanch</a:t>
            </a:r>
            <a:r>
              <a:rPr lang="en-US" sz="2200" dirty="0">
                <a:solidFill>
                  <a:srgbClr val="00B050"/>
                </a:solidFill>
                <a:latin typeface="Arial" pitchFamily="34" charset="0"/>
                <a:cs typeface="Arial" pitchFamily="34" charset="0"/>
              </a:rPr>
              <a:t>/Nagar </a:t>
            </a:r>
            <a:r>
              <a:rPr lang="en-US" sz="2200" dirty="0" err="1">
                <a:solidFill>
                  <a:srgbClr val="00B050"/>
                </a:solidFill>
                <a:latin typeface="Arial" pitchFamily="34" charset="0"/>
                <a:cs typeface="Arial" pitchFamily="34" charset="0"/>
              </a:rPr>
              <a:t>Sewak</a:t>
            </a:r>
            <a:r>
              <a:rPr lang="en-US" sz="2200" dirty="0">
                <a:solidFill>
                  <a:srgbClr val="00B050"/>
                </a:solidFill>
                <a:latin typeface="Arial" pitchFamily="34" charset="0"/>
                <a:cs typeface="Arial" pitchFamily="34" charset="0"/>
              </a:rPr>
              <a:t> (Residence Proof).</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16</a:t>
            </a:fld>
            <a:endParaRPr lang="en-US">
              <a:solidFill>
                <a:prstClr val="black">
                  <a:tint val="75000"/>
                </a:prstClr>
              </a:solidFill>
            </a:endParaRPr>
          </a:p>
        </p:txBody>
      </p:sp>
    </p:spTree>
    <p:extLst>
      <p:ext uri="{BB962C8B-B14F-4D97-AF65-F5344CB8AC3E}">
        <p14:creationId xmlns:p14="http://schemas.microsoft.com/office/powerpoint/2010/main" val="3548912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327760101"/>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360804" y="914400"/>
            <a:ext cx="8783196" cy="369332"/>
          </a:xfrm>
          <a:prstGeom prst="rect">
            <a:avLst/>
          </a:prstGeom>
        </p:spPr>
        <p:txBody>
          <a:bodyPr wrap="square">
            <a:spAutoFit/>
          </a:bodyPr>
          <a:lstStyle/>
          <a:p>
            <a:pPr algn="ctr"/>
            <a:endParaRPr lang="en-GB" dirty="0">
              <a:latin typeface="Arial" panose="020B0604020202020204" pitchFamily="34" charset="0"/>
              <a:cs typeface="Arial" panose="020B0604020202020204" pitchFamily="34" charset="0"/>
            </a:endParaRPr>
          </a:p>
        </p:txBody>
      </p:sp>
      <p:sp>
        <p:nvSpPr>
          <p:cNvPr id="8" name="TextBox 7"/>
          <p:cNvSpPr txBox="1"/>
          <p:nvPr/>
        </p:nvSpPr>
        <p:spPr>
          <a:xfrm>
            <a:off x="0" y="923581"/>
            <a:ext cx="9144000" cy="1446550"/>
          </a:xfrm>
          <a:prstGeom prst="rect">
            <a:avLst/>
          </a:prstGeom>
          <a:noFill/>
        </p:spPr>
        <p:txBody>
          <a:bodyPr wrap="square" rtlCol="0">
            <a:spAutoFit/>
          </a:bodyPr>
          <a:lstStyle/>
          <a:p>
            <a:pPr algn="ctr" defTabSz="457200"/>
            <a:r>
              <a:rPr lang="en-US" sz="2200" b="1" dirty="0">
                <a:solidFill>
                  <a:srgbClr val="FF0000"/>
                </a:solidFill>
                <a:latin typeface="Arial" pitchFamily="34" charset="0"/>
                <a:cs typeface="Arial" pitchFamily="34" charset="0"/>
              </a:rPr>
              <a:t> </a:t>
            </a:r>
            <a:r>
              <a:rPr lang="en-US" sz="2200" b="1" u="sng" dirty="0">
                <a:solidFill>
                  <a:srgbClr val="FF0000"/>
                </a:solidFill>
                <a:latin typeface="Arial" pitchFamily="34" charset="0"/>
                <a:cs typeface="Arial" pitchFamily="34" charset="0"/>
              </a:rPr>
              <a:t>BONUS MARKS IN CEE</a:t>
            </a:r>
            <a:endParaRPr lang="en-US" sz="2200" dirty="0">
              <a:solidFill>
                <a:srgbClr val="FF0000"/>
              </a:solidFill>
              <a:latin typeface="Arial" pitchFamily="34" charset="0"/>
              <a:cs typeface="Arial" pitchFamily="34" charset="0"/>
            </a:endParaRPr>
          </a:p>
          <a:p>
            <a:pPr marL="342900" indent="-342900" defTabSz="457200">
              <a:buFont typeface="Wingdings" panose="05000000000000000000" pitchFamily="2" charset="2"/>
              <a:buChar char="Ø"/>
            </a:pPr>
            <a:endParaRPr lang="en-US" sz="2200" b="1" u="sng" dirty="0">
              <a:solidFill>
                <a:srgbClr val="FF0000"/>
              </a:solidFill>
              <a:latin typeface="Arial" pitchFamily="34" charset="0"/>
              <a:cs typeface="Arial" pitchFamily="34" charset="0"/>
            </a:endParaRPr>
          </a:p>
          <a:p>
            <a:pPr marL="396875" lvl="1" algn="just" defTabSz="457200"/>
            <a:endParaRPr lang="en-US" sz="2200" dirty="0">
              <a:latin typeface="Arial" pitchFamily="34" charset="0"/>
              <a:cs typeface="Arial" pitchFamily="34" charset="0"/>
            </a:endParaRPr>
          </a:p>
          <a:p>
            <a:pPr defTabSz="457200"/>
            <a:r>
              <a:rPr lang="en-US" sz="2200" dirty="0">
                <a:solidFill>
                  <a:srgbClr val="FF0000"/>
                </a:solidFill>
                <a:latin typeface="Arial" pitchFamily="34" charset="0"/>
                <a:cs typeface="Arial" pitchFamily="34" charset="0"/>
              </a:rPr>
              <a:t>	</a:t>
            </a:r>
            <a:endParaRPr lang="en-US" sz="2400" dirty="0">
              <a:solidFill>
                <a:srgbClr val="FF0000"/>
              </a:solidFill>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647100228"/>
              </p:ext>
            </p:extLst>
          </p:nvPr>
        </p:nvGraphicFramePr>
        <p:xfrm>
          <a:off x="28852" y="1447800"/>
          <a:ext cx="9115148" cy="2667000"/>
        </p:xfrm>
        <a:graphic>
          <a:graphicData uri="http://schemas.openxmlformats.org/drawingml/2006/table">
            <a:tbl>
              <a:tblPr firstRow="1" bandRow="1">
                <a:tableStyleId>{5940675A-B579-460E-94D1-54222C63F5DA}</a:tableStyleId>
              </a:tblPr>
              <a:tblGrid>
                <a:gridCol w="651082">
                  <a:extLst>
                    <a:ext uri="{9D8B030D-6E8A-4147-A177-3AD203B41FA5}">
                      <a16:colId xmlns:a16="http://schemas.microsoft.com/office/drawing/2014/main" val="20000"/>
                    </a:ext>
                  </a:extLst>
                </a:gridCol>
                <a:gridCol w="4883115">
                  <a:extLst>
                    <a:ext uri="{9D8B030D-6E8A-4147-A177-3AD203B41FA5}">
                      <a16:colId xmlns:a16="http://schemas.microsoft.com/office/drawing/2014/main" val="20001"/>
                    </a:ext>
                  </a:extLst>
                </a:gridCol>
                <a:gridCol w="1546320">
                  <a:extLst>
                    <a:ext uri="{9D8B030D-6E8A-4147-A177-3AD203B41FA5}">
                      <a16:colId xmlns:a16="http://schemas.microsoft.com/office/drawing/2014/main" val="20002"/>
                    </a:ext>
                  </a:extLst>
                </a:gridCol>
                <a:gridCol w="2034631">
                  <a:extLst>
                    <a:ext uri="{9D8B030D-6E8A-4147-A177-3AD203B41FA5}">
                      <a16:colId xmlns:a16="http://schemas.microsoft.com/office/drawing/2014/main" val="20003"/>
                    </a:ext>
                  </a:extLst>
                </a:gridCol>
              </a:tblGrid>
              <a:tr h="444500">
                <a:tc>
                  <a:txBody>
                    <a:bodyPr/>
                    <a:lstStyle/>
                    <a:p>
                      <a:pPr algn="ctr"/>
                      <a:r>
                        <a:rPr lang="en-GB" b="1" dirty="0">
                          <a:solidFill>
                            <a:srgbClr val="FF0000"/>
                          </a:solidFill>
                          <a:latin typeface="Arial" panose="020B0604020202020204" pitchFamily="34" charset="0"/>
                          <a:cs typeface="Arial" panose="020B0604020202020204" pitchFamily="34" charset="0"/>
                        </a:rPr>
                        <a:t>Ser </a:t>
                      </a:r>
                    </a:p>
                  </a:txBody>
                  <a:tcPr/>
                </a:tc>
                <a:tc>
                  <a:txBody>
                    <a:bodyPr/>
                    <a:lstStyle/>
                    <a:p>
                      <a:pPr algn="ctr"/>
                      <a:r>
                        <a:rPr lang="en-GB" b="1" dirty="0">
                          <a:solidFill>
                            <a:srgbClr val="FF0000"/>
                          </a:solidFill>
                          <a:latin typeface="Arial" panose="020B0604020202020204" pitchFamily="34" charset="0"/>
                          <a:cs typeface="Arial" panose="020B0604020202020204" pitchFamily="34" charset="0"/>
                        </a:rPr>
                        <a:t>Particulars</a:t>
                      </a:r>
                    </a:p>
                  </a:txBody>
                  <a:tcPr/>
                </a:tc>
                <a:tc>
                  <a:txBody>
                    <a:bodyPr/>
                    <a:lstStyle/>
                    <a:p>
                      <a:pPr algn="ctr"/>
                      <a:r>
                        <a:rPr lang="en-GB" b="1" dirty="0">
                          <a:solidFill>
                            <a:srgbClr val="FF0000"/>
                          </a:solidFill>
                          <a:latin typeface="Arial" panose="020B0604020202020204" pitchFamily="34" charset="0"/>
                          <a:cs typeface="Arial" panose="020B0604020202020204" pitchFamily="34" charset="0"/>
                        </a:rPr>
                        <a:t>Marks</a:t>
                      </a:r>
                    </a:p>
                  </a:txBody>
                  <a:tcPr/>
                </a:tc>
                <a:tc>
                  <a:txBody>
                    <a:bodyPr/>
                    <a:lstStyle/>
                    <a:p>
                      <a:pPr algn="ctr"/>
                      <a:r>
                        <a:rPr lang="en-GB" b="1" dirty="0">
                          <a:solidFill>
                            <a:srgbClr val="FF0000"/>
                          </a:solidFill>
                          <a:latin typeface="Arial" panose="020B0604020202020204" pitchFamily="34" charset="0"/>
                          <a:cs typeface="Arial" panose="020B0604020202020204" pitchFamily="34" charset="0"/>
                        </a:rPr>
                        <a:t>Category</a:t>
                      </a:r>
                    </a:p>
                  </a:txBody>
                  <a:tcPr/>
                </a:tc>
                <a:extLst>
                  <a:ext uri="{0D108BD9-81ED-4DB2-BD59-A6C34878D82A}">
                    <a16:rowId xmlns:a16="http://schemas.microsoft.com/office/drawing/2014/main" val="10000"/>
                  </a:ext>
                </a:extLst>
              </a:tr>
              <a:tr h="1444625">
                <a:tc>
                  <a:txBody>
                    <a:bodyPr/>
                    <a:lstStyle/>
                    <a:p>
                      <a:pPr algn="ctr"/>
                      <a:r>
                        <a:rPr lang="en-GB" sz="2200" kern="1200" dirty="0">
                          <a:solidFill>
                            <a:srgbClr val="0000FF"/>
                          </a:solidFill>
                          <a:latin typeface="Arial" panose="020B0604020202020204" pitchFamily="34" charset="0"/>
                          <a:ea typeface="+mn-ea"/>
                          <a:cs typeface="Arial" panose="020B0604020202020204" pitchFamily="34" charset="0"/>
                        </a:rPr>
                        <a:t>1.</a:t>
                      </a:r>
                    </a:p>
                  </a:txBody>
                  <a:tcPr/>
                </a:tc>
                <a:tc>
                  <a:txBody>
                    <a:bodyPr/>
                    <a:lstStyle/>
                    <a:p>
                      <a:pPr algn="just"/>
                      <a:r>
                        <a:rPr lang="en-GB" sz="2200" kern="1200" dirty="0">
                          <a:solidFill>
                            <a:srgbClr val="0000FF"/>
                          </a:solidFill>
                          <a:latin typeface="Arial" panose="020B0604020202020204" pitchFamily="34" charset="0"/>
                          <a:ea typeface="+mn-ea"/>
                          <a:cs typeface="Arial" panose="020B0604020202020204" pitchFamily="34" charset="0"/>
                        </a:rPr>
                        <a:t>Sons of Serviceman (SOS), Son of                   Ex-Serviceman (SOEX), Son of War Widow (SOWW), Son of Widow of Ex-Serviceman) (SOW)</a:t>
                      </a:r>
                    </a:p>
                  </a:txBody>
                  <a:tcPr/>
                </a:tc>
                <a:tc>
                  <a:txBody>
                    <a:bodyPr/>
                    <a:lstStyle/>
                    <a:p>
                      <a:pPr algn="ctr"/>
                      <a:r>
                        <a:rPr lang="en-GB" sz="2200" kern="1200" dirty="0">
                          <a:solidFill>
                            <a:srgbClr val="0000FF"/>
                          </a:solidFill>
                          <a:latin typeface="Arial" panose="020B0604020202020204" pitchFamily="34" charset="0"/>
                          <a:ea typeface="+mn-ea"/>
                          <a:cs typeface="Arial" panose="020B0604020202020204" pitchFamily="34" charset="0"/>
                        </a:rPr>
                        <a:t>20</a:t>
                      </a:r>
                    </a:p>
                  </a:txBody>
                  <a:tcPr/>
                </a:tc>
                <a:tc>
                  <a:txBody>
                    <a:bodyPr/>
                    <a:lstStyle/>
                    <a:p>
                      <a:r>
                        <a:rPr lang="en-GB" sz="2200" kern="1200" dirty="0">
                          <a:solidFill>
                            <a:srgbClr val="0000FF"/>
                          </a:solidFill>
                          <a:latin typeface="Arial" panose="020B0604020202020204" pitchFamily="34" charset="0"/>
                          <a:ea typeface="+mn-ea"/>
                          <a:cs typeface="Arial" panose="020B0604020202020204" pitchFamily="34" charset="0"/>
                        </a:rPr>
                        <a:t>For all trades as per Rally Notification. </a:t>
                      </a:r>
                    </a:p>
                  </a:txBody>
                  <a:tcPr/>
                </a:tc>
                <a:extLst>
                  <a:ext uri="{0D108BD9-81ED-4DB2-BD59-A6C34878D82A}">
                    <a16:rowId xmlns:a16="http://schemas.microsoft.com/office/drawing/2014/main" val="10001"/>
                  </a:ext>
                </a:extLst>
              </a:tr>
              <a:tr h="777875">
                <a:tc>
                  <a:txBody>
                    <a:bodyPr/>
                    <a:lstStyle/>
                    <a:p>
                      <a:pPr algn="ctr"/>
                      <a:r>
                        <a:rPr lang="en-GB" sz="2200" dirty="0">
                          <a:solidFill>
                            <a:srgbClr val="00B050"/>
                          </a:solidFill>
                          <a:latin typeface="Arial" panose="020B0604020202020204" pitchFamily="34" charset="0"/>
                          <a:cs typeface="Arial" panose="020B0604020202020204" pitchFamily="34" charset="0"/>
                        </a:rPr>
                        <a:t>2.</a:t>
                      </a:r>
                    </a:p>
                  </a:txBody>
                  <a:tcPr/>
                </a:tc>
                <a:tc>
                  <a:txBody>
                    <a:bodyPr/>
                    <a:lstStyle/>
                    <a:p>
                      <a:r>
                        <a:rPr lang="en-GB" sz="2200" dirty="0">
                          <a:solidFill>
                            <a:srgbClr val="00B050"/>
                          </a:solidFill>
                          <a:latin typeface="Arial" panose="020B0604020202020204" pitchFamily="34" charset="0"/>
                          <a:cs typeface="Arial" panose="020B0604020202020204" pitchFamily="34" charset="0"/>
                        </a:rPr>
                        <a:t>Widows of Def pers who have died in harness.</a:t>
                      </a:r>
                    </a:p>
                  </a:txBody>
                  <a:tcPr/>
                </a:tc>
                <a:tc>
                  <a:txBody>
                    <a:bodyPr/>
                    <a:lstStyle/>
                    <a:p>
                      <a:pPr algn="ctr"/>
                      <a:r>
                        <a:rPr lang="en-GB" sz="2200" dirty="0">
                          <a:solidFill>
                            <a:srgbClr val="00B050"/>
                          </a:solidFill>
                          <a:latin typeface="Arial" panose="020B0604020202020204" pitchFamily="34" charset="0"/>
                          <a:cs typeface="Arial" panose="020B0604020202020204" pitchFamily="34" charset="0"/>
                        </a:rPr>
                        <a:t>20</a:t>
                      </a:r>
                    </a:p>
                  </a:txBody>
                  <a:tcPr/>
                </a:tc>
                <a:tc>
                  <a:txBody>
                    <a:bodyPr/>
                    <a:lstStyle/>
                    <a:p>
                      <a:pPr algn="ctr"/>
                      <a:r>
                        <a:rPr lang="en-GB" sz="2200" dirty="0">
                          <a:solidFill>
                            <a:srgbClr val="00B050"/>
                          </a:solidFill>
                          <a:latin typeface="Arial" panose="020B0604020202020204" pitchFamily="34" charset="0"/>
                          <a:cs typeface="Arial" panose="020B0604020202020204" pitchFamily="34" charset="0"/>
                        </a:rPr>
                        <a:t>-do-</a:t>
                      </a:r>
                    </a:p>
                  </a:txBody>
                  <a:tcPr/>
                </a:tc>
                <a:extLst>
                  <a:ext uri="{0D108BD9-81ED-4DB2-BD59-A6C34878D82A}">
                    <a16:rowId xmlns:a16="http://schemas.microsoft.com/office/drawing/2014/main" val="10002"/>
                  </a:ext>
                </a:extLst>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17</a:t>
            </a:fld>
            <a:endParaRPr lang="en-US">
              <a:solidFill>
                <a:prstClr val="black">
                  <a:tint val="75000"/>
                </a:prstClr>
              </a:solidFill>
            </a:endParaRPr>
          </a:p>
        </p:txBody>
      </p:sp>
    </p:spTree>
    <p:extLst>
      <p:ext uri="{BB962C8B-B14F-4D97-AF65-F5344CB8AC3E}">
        <p14:creationId xmlns:p14="http://schemas.microsoft.com/office/powerpoint/2010/main" val="3220278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953713124"/>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360804" y="914400"/>
            <a:ext cx="8783196" cy="369332"/>
          </a:xfrm>
          <a:prstGeom prst="rect">
            <a:avLst/>
          </a:prstGeom>
        </p:spPr>
        <p:txBody>
          <a:bodyPr wrap="square">
            <a:spAutoFit/>
          </a:bodyPr>
          <a:lstStyle/>
          <a:p>
            <a:pPr algn="ctr"/>
            <a:endParaRPr lang="en-GB" dirty="0">
              <a:latin typeface="Arial" panose="020B0604020202020204" pitchFamily="34" charset="0"/>
              <a:cs typeface="Arial" panose="020B0604020202020204" pitchFamily="34" charset="0"/>
            </a:endParaRPr>
          </a:p>
        </p:txBody>
      </p:sp>
      <p:sp>
        <p:nvSpPr>
          <p:cNvPr id="8" name="TextBox 7"/>
          <p:cNvSpPr txBox="1"/>
          <p:nvPr/>
        </p:nvSpPr>
        <p:spPr>
          <a:xfrm>
            <a:off x="0" y="923581"/>
            <a:ext cx="9144000" cy="1446550"/>
          </a:xfrm>
          <a:prstGeom prst="rect">
            <a:avLst/>
          </a:prstGeom>
          <a:noFill/>
        </p:spPr>
        <p:txBody>
          <a:bodyPr wrap="square" rtlCol="0">
            <a:spAutoFit/>
          </a:bodyPr>
          <a:lstStyle/>
          <a:p>
            <a:pPr algn="ctr" defTabSz="457200"/>
            <a:r>
              <a:rPr lang="en-US" sz="2200" b="1" dirty="0">
                <a:solidFill>
                  <a:srgbClr val="FF0000"/>
                </a:solidFill>
                <a:latin typeface="Arial" pitchFamily="34" charset="0"/>
                <a:cs typeface="Arial" pitchFamily="34" charset="0"/>
              </a:rPr>
              <a:t> </a:t>
            </a:r>
            <a:r>
              <a:rPr lang="en-US" sz="2200" b="1" u="sng" dirty="0">
                <a:solidFill>
                  <a:srgbClr val="FF0000"/>
                </a:solidFill>
                <a:latin typeface="Arial" pitchFamily="34" charset="0"/>
                <a:cs typeface="Arial" pitchFamily="34" charset="0"/>
              </a:rPr>
              <a:t>BONUS MARKS IN CEE</a:t>
            </a:r>
            <a:endParaRPr lang="en-US" sz="2200" dirty="0">
              <a:solidFill>
                <a:srgbClr val="FF0000"/>
              </a:solidFill>
              <a:latin typeface="Arial" pitchFamily="34" charset="0"/>
              <a:cs typeface="Arial" pitchFamily="34" charset="0"/>
            </a:endParaRPr>
          </a:p>
          <a:p>
            <a:pPr marL="342900" indent="-342900" defTabSz="457200">
              <a:buFont typeface="Wingdings" panose="05000000000000000000" pitchFamily="2" charset="2"/>
              <a:buChar char="Ø"/>
            </a:pPr>
            <a:endParaRPr lang="en-US" sz="2200" b="1" u="sng" dirty="0">
              <a:solidFill>
                <a:srgbClr val="FF0000"/>
              </a:solidFill>
              <a:latin typeface="Arial" pitchFamily="34" charset="0"/>
              <a:cs typeface="Arial" pitchFamily="34" charset="0"/>
            </a:endParaRPr>
          </a:p>
          <a:p>
            <a:pPr marL="396875" lvl="1" algn="just" defTabSz="457200"/>
            <a:endParaRPr lang="en-US" sz="2200" dirty="0">
              <a:latin typeface="Arial" pitchFamily="34" charset="0"/>
              <a:cs typeface="Arial" pitchFamily="34" charset="0"/>
            </a:endParaRPr>
          </a:p>
          <a:p>
            <a:pPr defTabSz="457200"/>
            <a:r>
              <a:rPr lang="en-US" sz="2200" dirty="0">
                <a:solidFill>
                  <a:srgbClr val="FF0000"/>
                </a:solidFill>
                <a:latin typeface="Arial" pitchFamily="34" charset="0"/>
                <a:cs typeface="Arial" pitchFamily="34" charset="0"/>
              </a:rPr>
              <a:t>	</a:t>
            </a:r>
            <a:endParaRPr lang="en-US" sz="2400" dirty="0">
              <a:solidFill>
                <a:srgbClr val="FF0000"/>
              </a:solidFill>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912331891"/>
              </p:ext>
            </p:extLst>
          </p:nvPr>
        </p:nvGraphicFramePr>
        <p:xfrm>
          <a:off x="76201" y="1447801"/>
          <a:ext cx="8991599" cy="5370025"/>
        </p:xfrm>
        <a:graphic>
          <a:graphicData uri="http://schemas.openxmlformats.org/drawingml/2006/table">
            <a:tbl>
              <a:tblPr firstRow="1" bandRow="1">
                <a:tableStyleId>{5940675A-B579-460E-94D1-54222C63F5DA}</a:tableStyleId>
              </a:tblPr>
              <a:tblGrid>
                <a:gridCol w="642257">
                  <a:extLst>
                    <a:ext uri="{9D8B030D-6E8A-4147-A177-3AD203B41FA5}">
                      <a16:colId xmlns:a16="http://schemas.microsoft.com/office/drawing/2014/main" val="20000"/>
                    </a:ext>
                  </a:extLst>
                </a:gridCol>
                <a:gridCol w="4816927">
                  <a:extLst>
                    <a:ext uri="{9D8B030D-6E8A-4147-A177-3AD203B41FA5}">
                      <a16:colId xmlns:a16="http://schemas.microsoft.com/office/drawing/2014/main" val="20001"/>
                    </a:ext>
                  </a:extLst>
                </a:gridCol>
                <a:gridCol w="1525361">
                  <a:extLst>
                    <a:ext uri="{9D8B030D-6E8A-4147-A177-3AD203B41FA5}">
                      <a16:colId xmlns:a16="http://schemas.microsoft.com/office/drawing/2014/main" val="20002"/>
                    </a:ext>
                  </a:extLst>
                </a:gridCol>
                <a:gridCol w="2007054">
                  <a:extLst>
                    <a:ext uri="{9D8B030D-6E8A-4147-A177-3AD203B41FA5}">
                      <a16:colId xmlns:a16="http://schemas.microsoft.com/office/drawing/2014/main" val="20003"/>
                    </a:ext>
                  </a:extLst>
                </a:gridCol>
              </a:tblGrid>
              <a:tr h="534093">
                <a:tc gridSpan="4">
                  <a:txBody>
                    <a:bodyPr/>
                    <a:lstStyle/>
                    <a:p>
                      <a:r>
                        <a:rPr lang="en-GB" sz="2200" b="1" u="sng" kern="1200" dirty="0">
                          <a:solidFill>
                            <a:srgbClr val="7030A0"/>
                          </a:solidFill>
                          <a:latin typeface="Arial" pitchFamily="34" charset="0"/>
                          <a:ea typeface="+mn-ea"/>
                          <a:cs typeface="Arial" pitchFamily="34" charset="0"/>
                        </a:rPr>
                        <a:t>NCC Certificate Holders</a:t>
                      </a:r>
                      <a:r>
                        <a:rPr lang="en-GB" sz="2200" b="0" u="none" kern="1200" dirty="0">
                          <a:solidFill>
                            <a:srgbClr val="7030A0"/>
                          </a:solidFill>
                          <a:latin typeface="Arial" pitchFamily="34" charset="0"/>
                          <a:ea typeface="+mn-ea"/>
                          <a:cs typeface="Arial" pitchFamily="34" charset="0"/>
                        </a:rPr>
                        <a:t>.</a:t>
                      </a:r>
                    </a:p>
                  </a:txBody>
                  <a:tcPr/>
                </a:tc>
                <a:tc hMerge="1">
                  <a:txBody>
                    <a:bodyPr/>
                    <a:lstStyle/>
                    <a:p>
                      <a:endParaRPr lang="en-GB" dirty="0">
                        <a:latin typeface="Arial" panose="020B0604020202020204" pitchFamily="34" charset="0"/>
                        <a:cs typeface="Arial" panose="020B0604020202020204" pitchFamily="34" charset="0"/>
                      </a:endParaRPr>
                    </a:p>
                  </a:txBody>
                  <a:tcPr/>
                </a:tc>
                <a:tc hMerge="1">
                  <a:txBody>
                    <a:bodyPr/>
                    <a:lstStyle/>
                    <a:p>
                      <a:endParaRPr lang="en-GB"/>
                    </a:p>
                  </a:txBody>
                  <a:tcPr/>
                </a:tc>
                <a:tc hMerge="1">
                  <a:txBody>
                    <a:bodyPr/>
                    <a:lstStyle/>
                    <a:p>
                      <a:pPr algn="ctr"/>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1061253">
                <a:tc>
                  <a:txBody>
                    <a:bodyPr/>
                    <a:lstStyle/>
                    <a:p>
                      <a:pPr algn="ctr"/>
                      <a:r>
                        <a:rPr lang="en-GB" sz="2200" kern="1200" dirty="0">
                          <a:solidFill>
                            <a:srgbClr val="0000FF"/>
                          </a:solidFill>
                          <a:latin typeface="Arial" panose="020B0604020202020204" pitchFamily="34" charset="0"/>
                          <a:ea typeface="+mn-ea"/>
                          <a:cs typeface="Arial" panose="020B0604020202020204" pitchFamily="34" charset="0"/>
                        </a:rPr>
                        <a:t>1.</a:t>
                      </a:r>
                    </a:p>
                  </a:txBody>
                  <a:tcPr/>
                </a:tc>
                <a:tc>
                  <a:txBody>
                    <a:bodyPr/>
                    <a:lstStyle/>
                    <a:p>
                      <a:r>
                        <a:rPr lang="en-GB" sz="2200" kern="1200" dirty="0">
                          <a:solidFill>
                            <a:srgbClr val="0000FF"/>
                          </a:solidFill>
                          <a:latin typeface="Arial" panose="020B0604020202020204" pitchFamily="34" charset="0"/>
                          <a:ea typeface="+mn-ea"/>
                          <a:cs typeface="Arial" panose="020B0604020202020204" pitchFamily="34" charset="0"/>
                        </a:rPr>
                        <a:t>A Certificate</a:t>
                      </a:r>
                    </a:p>
                  </a:txBody>
                  <a:tcPr/>
                </a:tc>
                <a:tc>
                  <a:txBody>
                    <a:bodyPr/>
                    <a:lstStyle/>
                    <a:p>
                      <a:pPr algn="ctr"/>
                      <a:r>
                        <a:rPr lang="en-GB" sz="2200" kern="1200" dirty="0">
                          <a:solidFill>
                            <a:srgbClr val="0000FF"/>
                          </a:solidFill>
                          <a:latin typeface="Arial" panose="020B0604020202020204" pitchFamily="34" charset="0"/>
                          <a:ea typeface="+mn-ea"/>
                          <a:cs typeface="Arial" panose="020B0604020202020204" pitchFamily="34" charset="0"/>
                        </a:rPr>
                        <a:t>05</a:t>
                      </a:r>
                    </a:p>
                  </a:txBody>
                  <a:tcPr/>
                </a:tc>
                <a:tc>
                  <a:txBody>
                    <a:bodyPr/>
                    <a:lstStyle/>
                    <a:p>
                      <a:r>
                        <a:rPr lang="en-GB" sz="2200" kern="1200" dirty="0">
                          <a:solidFill>
                            <a:srgbClr val="0000FF"/>
                          </a:solidFill>
                          <a:latin typeface="Arial" panose="020B0604020202020204" pitchFamily="34" charset="0"/>
                          <a:ea typeface="+mn-ea"/>
                          <a:cs typeface="Arial" panose="020B0604020202020204" pitchFamily="34" charset="0"/>
                        </a:rPr>
                        <a:t>For all trades as per Rally Notification. </a:t>
                      </a:r>
                    </a:p>
                  </a:txBody>
                  <a:tcPr/>
                </a:tc>
                <a:extLst>
                  <a:ext uri="{0D108BD9-81ED-4DB2-BD59-A6C34878D82A}">
                    <a16:rowId xmlns:a16="http://schemas.microsoft.com/office/drawing/2014/main" val="10001"/>
                  </a:ext>
                </a:extLst>
              </a:tr>
              <a:tr h="534093">
                <a:tc>
                  <a:txBody>
                    <a:bodyPr/>
                    <a:lstStyle/>
                    <a:p>
                      <a:pPr algn="ctr"/>
                      <a:r>
                        <a:rPr lang="en-GB" sz="2200" dirty="0">
                          <a:solidFill>
                            <a:srgbClr val="00B050"/>
                          </a:solidFill>
                          <a:latin typeface="Arial" panose="020B0604020202020204" pitchFamily="34" charset="0"/>
                          <a:cs typeface="Arial" panose="020B0604020202020204" pitchFamily="34" charset="0"/>
                        </a:rPr>
                        <a:t>2.</a:t>
                      </a:r>
                    </a:p>
                  </a:txBody>
                  <a:tcPr/>
                </a:tc>
                <a:tc>
                  <a:txBody>
                    <a:bodyPr/>
                    <a:lstStyle/>
                    <a:p>
                      <a:r>
                        <a:rPr lang="en-GB" sz="2200" dirty="0">
                          <a:solidFill>
                            <a:srgbClr val="00B050"/>
                          </a:solidFill>
                          <a:latin typeface="Arial" panose="020B0604020202020204" pitchFamily="34" charset="0"/>
                          <a:cs typeface="Arial" panose="020B0604020202020204" pitchFamily="34" charset="0"/>
                        </a:rPr>
                        <a:t>B Certificate</a:t>
                      </a:r>
                    </a:p>
                  </a:txBody>
                  <a:tcPr/>
                </a:tc>
                <a:tc>
                  <a:txBody>
                    <a:bodyPr/>
                    <a:lstStyle/>
                    <a:p>
                      <a:pPr algn="ctr"/>
                      <a:r>
                        <a:rPr lang="en-GB" sz="2200" dirty="0">
                          <a:solidFill>
                            <a:srgbClr val="00B050"/>
                          </a:solidFill>
                          <a:latin typeface="Arial" panose="020B0604020202020204" pitchFamily="34" charset="0"/>
                          <a:cs typeface="Arial" panose="020B0604020202020204" pitchFamily="34" charset="0"/>
                        </a:rPr>
                        <a:t>10</a:t>
                      </a:r>
                    </a:p>
                  </a:txBody>
                  <a:tcPr/>
                </a:tc>
                <a:tc>
                  <a:txBody>
                    <a:bodyPr/>
                    <a:lstStyle/>
                    <a:p>
                      <a:pPr algn="ctr"/>
                      <a:r>
                        <a:rPr lang="en-GB" sz="2200" dirty="0">
                          <a:solidFill>
                            <a:srgbClr val="00B050"/>
                          </a:solidFill>
                          <a:latin typeface="Arial" panose="020B0604020202020204" pitchFamily="34" charset="0"/>
                          <a:cs typeface="Arial" panose="020B0604020202020204" pitchFamily="34" charset="0"/>
                        </a:rPr>
                        <a:t>-do-</a:t>
                      </a:r>
                    </a:p>
                  </a:txBody>
                  <a:tcPr/>
                </a:tc>
                <a:extLst>
                  <a:ext uri="{0D108BD9-81ED-4DB2-BD59-A6C34878D82A}">
                    <a16:rowId xmlns:a16="http://schemas.microsoft.com/office/drawing/2014/main" val="10002"/>
                  </a:ext>
                </a:extLst>
              </a:tr>
              <a:tr h="934663">
                <a:tc>
                  <a:txBody>
                    <a:bodyPr/>
                    <a:lstStyle/>
                    <a:p>
                      <a:pPr algn="ctr"/>
                      <a:r>
                        <a:rPr lang="en-GB" sz="2200" dirty="0">
                          <a:solidFill>
                            <a:schemeClr val="tx1"/>
                          </a:solidFill>
                          <a:latin typeface="Arial" panose="020B0604020202020204" pitchFamily="34" charset="0"/>
                          <a:cs typeface="Arial" panose="020B0604020202020204" pitchFamily="34" charset="0"/>
                        </a:rPr>
                        <a:t>3.</a:t>
                      </a:r>
                    </a:p>
                  </a:txBody>
                  <a:tcPr/>
                </a:tc>
                <a:tc>
                  <a:txBody>
                    <a:bodyPr/>
                    <a:lstStyle/>
                    <a:p>
                      <a:r>
                        <a:rPr lang="en-GB" sz="2200" dirty="0">
                          <a:solidFill>
                            <a:schemeClr val="tx1"/>
                          </a:solidFill>
                          <a:latin typeface="Arial" panose="020B0604020202020204" pitchFamily="34" charset="0"/>
                          <a:cs typeface="Arial" panose="020B0604020202020204" pitchFamily="34" charset="0"/>
                        </a:rPr>
                        <a:t>C Certificate</a:t>
                      </a:r>
                    </a:p>
                  </a:txBody>
                  <a:tcPr/>
                </a:tc>
                <a:tc>
                  <a:txBody>
                    <a:bodyPr/>
                    <a:lstStyle/>
                    <a:p>
                      <a:pPr algn="ctr"/>
                      <a:r>
                        <a:rPr lang="en-GB" sz="2200" dirty="0">
                          <a:solidFill>
                            <a:schemeClr val="tx1"/>
                          </a:solidFill>
                          <a:latin typeface="Arial" panose="020B0604020202020204" pitchFamily="34" charset="0"/>
                          <a:cs typeface="Arial" panose="020B0604020202020204" pitchFamily="34" charset="0"/>
                        </a:rPr>
                        <a:t>15</a:t>
                      </a:r>
                    </a:p>
                  </a:txBody>
                  <a:tcPr/>
                </a:tc>
                <a:tc>
                  <a:txBody>
                    <a:bodyPr/>
                    <a:lstStyle/>
                    <a:p>
                      <a:pPr algn="ctr"/>
                      <a:r>
                        <a:rPr lang="en-GB" sz="2200" dirty="0" err="1">
                          <a:solidFill>
                            <a:schemeClr val="tx1"/>
                          </a:solidFill>
                          <a:latin typeface="Arial" panose="020B0604020202020204" pitchFamily="34" charset="0"/>
                          <a:cs typeface="Arial" panose="020B0604020202020204" pitchFamily="34" charset="0"/>
                        </a:rPr>
                        <a:t>Agniveer</a:t>
                      </a:r>
                      <a:r>
                        <a:rPr lang="en-GB" sz="2200" dirty="0">
                          <a:solidFill>
                            <a:schemeClr val="tx1"/>
                          </a:solidFill>
                          <a:latin typeface="Arial" panose="020B0604020202020204" pitchFamily="34" charset="0"/>
                          <a:cs typeface="Arial" panose="020B0604020202020204" pitchFamily="34" charset="0"/>
                        </a:rPr>
                        <a:t> </a:t>
                      </a:r>
                      <a:r>
                        <a:rPr lang="en-GB" sz="2200" dirty="0" err="1">
                          <a:solidFill>
                            <a:schemeClr val="tx1"/>
                          </a:solidFill>
                          <a:latin typeface="Arial" panose="020B0604020202020204" pitchFamily="34" charset="0"/>
                          <a:cs typeface="Arial" panose="020B0604020202020204" pitchFamily="34" charset="0"/>
                        </a:rPr>
                        <a:t>Clk</a:t>
                      </a:r>
                      <a:r>
                        <a:rPr lang="en-GB" sz="2200" dirty="0">
                          <a:solidFill>
                            <a:schemeClr val="tx1"/>
                          </a:solidFill>
                          <a:latin typeface="Arial" panose="020B0604020202020204" pitchFamily="34" charset="0"/>
                          <a:cs typeface="Arial" panose="020B0604020202020204" pitchFamily="34" charset="0"/>
                        </a:rPr>
                        <a:t>/SKT/Tech</a:t>
                      </a:r>
                    </a:p>
                  </a:txBody>
                  <a:tcPr/>
                </a:tc>
                <a:extLst>
                  <a:ext uri="{0D108BD9-81ED-4DB2-BD59-A6C34878D82A}">
                    <a16:rowId xmlns:a16="http://schemas.microsoft.com/office/drawing/2014/main" val="10003"/>
                  </a:ext>
                </a:extLst>
              </a:tr>
              <a:tr h="934663">
                <a:tc>
                  <a:txBody>
                    <a:bodyPr/>
                    <a:lstStyle/>
                    <a:p>
                      <a:pPr algn="ctr"/>
                      <a:r>
                        <a:rPr lang="en-GB" sz="2200" dirty="0">
                          <a:solidFill>
                            <a:srgbClr val="0000FF"/>
                          </a:solidFill>
                          <a:latin typeface="Arial" panose="020B0604020202020204" pitchFamily="34" charset="0"/>
                          <a:cs typeface="Arial" panose="020B0604020202020204" pitchFamily="34" charset="0"/>
                        </a:rPr>
                        <a:t>4.</a:t>
                      </a:r>
                    </a:p>
                  </a:txBody>
                  <a:tcPr/>
                </a:tc>
                <a:tc>
                  <a:txBody>
                    <a:bodyPr/>
                    <a:lstStyle/>
                    <a:p>
                      <a:r>
                        <a:rPr lang="en-GB" sz="2200" dirty="0">
                          <a:solidFill>
                            <a:srgbClr val="0000FF"/>
                          </a:solidFill>
                          <a:latin typeface="Arial" panose="020B0604020202020204" pitchFamily="34" charset="0"/>
                          <a:cs typeface="Arial" panose="020B0604020202020204" pitchFamily="34" charset="0"/>
                        </a:rPr>
                        <a:t>C Certificate</a:t>
                      </a:r>
                    </a:p>
                  </a:txBody>
                  <a:tcPr/>
                </a:tc>
                <a:tc>
                  <a:txBody>
                    <a:bodyPr/>
                    <a:lstStyle/>
                    <a:p>
                      <a:pPr algn="ctr"/>
                      <a:r>
                        <a:rPr lang="en-GB" sz="2200" dirty="0">
                          <a:solidFill>
                            <a:srgbClr val="0000FF"/>
                          </a:solidFill>
                          <a:latin typeface="Arial" panose="020B0604020202020204" pitchFamily="34" charset="0"/>
                          <a:cs typeface="Arial" panose="020B0604020202020204" pitchFamily="34" charset="0"/>
                        </a:rPr>
                        <a:t>Exempted from CEE</a:t>
                      </a:r>
                    </a:p>
                  </a:txBody>
                  <a:tcPr/>
                </a:tc>
                <a:tc>
                  <a:txBody>
                    <a:bodyPr/>
                    <a:lstStyle/>
                    <a:p>
                      <a:pPr algn="ctr"/>
                      <a:r>
                        <a:rPr lang="en-GB" sz="2200" dirty="0" err="1">
                          <a:solidFill>
                            <a:srgbClr val="0000FF"/>
                          </a:solidFill>
                          <a:latin typeface="Arial" panose="020B0604020202020204" pitchFamily="34" charset="0"/>
                          <a:cs typeface="Arial" panose="020B0604020202020204" pitchFamily="34" charset="0"/>
                        </a:rPr>
                        <a:t>Agniver</a:t>
                      </a:r>
                      <a:r>
                        <a:rPr lang="en-GB" sz="2200" dirty="0">
                          <a:solidFill>
                            <a:srgbClr val="0000FF"/>
                          </a:solidFill>
                          <a:latin typeface="Arial" panose="020B0604020202020204" pitchFamily="34" charset="0"/>
                          <a:cs typeface="Arial" panose="020B0604020202020204" pitchFamily="34" charset="0"/>
                        </a:rPr>
                        <a:t> GD &amp; </a:t>
                      </a:r>
                      <a:r>
                        <a:rPr lang="en-GB" sz="2200" dirty="0" err="1">
                          <a:solidFill>
                            <a:srgbClr val="0000FF"/>
                          </a:solidFill>
                          <a:latin typeface="Arial" panose="020B0604020202020204" pitchFamily="34" charset="0"/>
                          <a:cs typeface="Arial" panose="020B0604020202020204" pitchFamily="34" charset="0"/>
                        </a:rPr>
                        <a:t>Tdn</a:t>
                      </a:r>
                      <a:endParaRPr lang="en-GB" sz="2200" dirty="0">
                        <a:solidFill>
                          <a:srgbClr val="0000FF"/>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1335233">
                <a:tc>
                  <a:txBody>
                    <a:bodyPr/>
                    <a:lstStyle/>
                    <a:p>
                      <a:pPr algn="ctr"/>
                      <a:r>
                        <a:rPr lang="en-GB" sz="2200" dirty="0">
                          <a:solidFill>
                            <a:srgbClr val="00B050"/>
                          </a:solidFill>
                          <a:latin typeface="Arial" panose="020B0604020202020204" pitchFamily="34" charset="0"/>
                          <a:cs typeface="Arial" panose="020B0604020202020204" pitchFamily="34" charset="0"/>
                        </a:rPr>
                        <a:t>5.</a:t>
                      </a:r>
                    </a:p>
                  </a:txBody>
                  <a:tcPr/>
                </a:tc>
                <a:tc>
                  <a:txBody>
                    <a:bodyPr/>
                    <a:lstStyle/>
                    <a:p>
                      <a:r>
                        <a:rPr lang="en-GB" sz="2200" dirty="0">
                          <a:solidFill>
                            <a:srgbClr val="00B050"/>
                          </a:solidFill>
                          <a:latin typeface="Arial" panose="020B0604020202020204" pitchFamily="34" charset="0"/>
                          <a:cs typeface="Arial" panose="020B0604020202020204" pitchFamily="34" charset="0"/>
                        </a:rPr>
                        <a:t>C</a:t>
                      </a:r>
                      <a:r>
                        <a:rPr lang="en-GB" sz="2200" baseline="0" dirty="0">
                          <a:solidFill>
                            <a:srgbClr val="00B050"/>
                          </a:solidFill>
                          <a:latin typeface="Arial" panose="020B0604020202020204" pitchFamily="34" charset="0"/>
                          <a:cs typeface="Arial" panose="020B0604020202020204" pitchFamily="34" charset="0"/>
                        </a:rPr>
                        <a:t> Certificate holder and participated in Republic Day Parade</a:t>
                      </a:r>
                      <a:endParaRPr lang="en-GB" sz="2200" dirty="0">
                        <a:solidFill>
                          <a:srgbClr val="00B050"/>
                        </a:solidFill>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200" dirty="0">
                          <a:solidFill>
                            <a:srgbClr val="00B050"/>
                          </a:solidFill>
                          <a:latin typeface="Arial" panose="020B0604020202020204" pitchFamily="34" charset="0"/>
                          <a:cs typeface="Arial" panose="020B0604020202020204" pitchFamily="34" charset="0"/>
                        </a:rPr>
                        <a:t>Exempted from CEE</a:t>
                      </a:r>
                    </a:p>
                    <a:p>
                      <a:pPr algn="ctr"/>
                      <a:endParaRPr lang="en-GB" sz="2200" dirty="0">
                        <a:solidFill>
                          <a:srgbClr val="00B050"/>
                        </a:solidFill>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200" dirty="0" err="1">
                          <a:solidFill>
                            <a:srgbClr val="00B050"/>
                          </a:solidFill>
                          <a:latin typeface="Arial" panose="020B0604020202020204" pitchFamily="34" charset="0"/>
                          <a:cs typeface="Arial" panose="020B0604020202020204" pitchFamily="34" charset="0"/>
                        </a:rPr>
                        <a:t>Agniveer</a:t>
                      </a:r>
                      <a:r>
                        <a:rPr lang="en-GB" sz="2200" dirty="0">
                          <a:solidFill>
                            <a:srgbClr val="00B050"/>
                          </a:solidFill>
                          <a:latin typeface="Arial" panose="020B0604020202020204" pitchFamily="34" charset="0"/>
                          <a:cs typeface="Arial" panose="020B0604020202020204" pitchFamily="34" charset="0"/>
                        </a:rPr>
                        <a:t> </a:t>
                      </a:r>
                      <a:r>
                        <a:rPr lang="en-GB" sz="2200" dirty="0" err="1">
                          <a:solidFill>
                            <a:srgbClr val="00B050"/>
                          </a:solidFill>
                          <a:latin typeface="Arial" panose="020B0604020202020204" pitchFamily="34" charset="0"/>
                          <a:cs typeface="Arial" panose="020B0604020202020204" pitchFamily="34" charset="0"/>
                        </a:rPr>
                        <a:t>Clk</a:t>
                      </a:r>
                      <a:r>
                        <a:rPr lang="en-GB" sz="2200" dirty="0">
                          <a:solidFill>
                            <a:srgbClr val="00B050"/>
                          </a:solidFill>
                          <a:latin typeface="Arial" panose="020B0604020202020204" pitchFamily="34" charset="0"/>
                          <a:cs typeface="Arial" panose="020B0604020202020204" pitchFamily="34" charset="0"/>
                        </a:rPr>
                        <a:t>/SKT/Tech</a:t>
                      </a:r>
                    </a:p>
                    <a:p>
                      <a:pPr algn="ctr"/>
                      <a:endParaRPr lang="en-GB" sz="2200"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18</a:t>
            </a:fld>
            <a:endParaRPr lang="en-US">
              <a:solidFill>
                <a:prstClr val="black">
                  <a:tint val="75000"/>
                </a:prstClr>
              </a:solidFill>
            </a:endParaRPr>
          </a:p>
        </p:txBody>
      </p:sp>
    </p:spTree>
    <p:extLst>
      <p:ext uri="{BB962C8B-B14F-4D97-AF65-F5344CB8AC3E}">
        <p14:creationId xmlns:p14="http://schemas.microsoft.com/office/powerpoint/2010/main" val="3273429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4097141755"/>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360804" y="914400"/>
            <a:ext cx="8783196" cy="369332"/>
          </a:xfrm>
          <a:prstGeom prst="rect">
            <a:avLst/>
          </a:prstGeom>
        </p:spPr>
        <p:txBody>
          <a:bodyPr wrap="square">
            <a:spAutoFit/>
          </a:bodyPr>
          <a:lstStyle/>
          <a:p>
            <a:pPr algn="ctr"/>
            <a:endParaRPr lang="en-GB" dirty="0">
              <a:latin typeface="Arial" panose="020B0604020202020204" pitchFamily="34" charset="0"/>
              <a:cs typeface="Arial" panose="020B0604020202020204" pitchFamily="34" charset="0"/>
            </a:endParaRPr>
          </a:p>
        </p:txBody>
      </p:sp>
      <p:sp>
        <p:nvSpPr>
          <p:cNvPr id="8" name="TextBox 7"/>
          <p:cNvSpPr txBox="1"/>
          <p:nvPr/>
        </p:nvSpPr>
        <p:spPr>
          <a:xfrm>
            <a:off x="0" y="923581"/>
            <a:ext cx="9144000" cy="1446550"/>
          </a:xfrm>
          <a:prstGeom prst="rect">
            <a:avLst/>
          </a:prstGeom>
          <a:noFill/>
        </p:spPr>
        <p:txBody>
          <a:bodyPr wrap="square" rtlCol="0">
            <a:spAutoFit/>
          </a:bodyPr>
          <a:lstStyle/>
          <a:p>
            <a:pPr algn="ctr" defTabSz="457200"/>
            <a:r>
              <a:rPr lang="en-US" sz="2200" b="1" dirty="0">
                <a:solidFill>
                  <a:srgbClr val="FF0000"/>
                </a:solidFill>
                <a:latin typeface="Arial" pitchFamily="34" charset="0"/>
                <a:cs typeface="Arial" pitchFamily="34" charset="0"/>
              </a:rPr>
              <a:t> </a:t>
            </a:r>
            <a:r>
              <a:rPr lang="en-US" sz="2200" b="1" u="sng" dirty="0">
                <a:solidFill>
                  <a:srgbClr val="FF0000"/>
                </a:solidFill>
                <a:latin typeface="Arial" pitchFamily="34" charset="0"/>
                <a:cs typeface="Arial" pitchFamily="34" charset="0"/>
              </a:rPr>
              <a:t>BONUS MARKS IN CEE</a:t>
            </a:r>
            <a:endParaRPr lang="en-US" sz="2200" dirty="0">
              <a:solidFill>
                <a:srgbClr val="FF0000"/>
              </a:solidFill>
              <a:latin typeface="Arial" pitchFamily="34" charset="0"/>
              <a:cs typeface="Arial" pitchFamily="34" charset="0"/>
            </a:endParaRPr>
          </a:p>
          <a:p>
            <a:pPr marL="342900" indent="-342900" defTabSz="457200">
              <a:buFont typeface="Wingdings" panose="05000000000000000000" pitchFamily="2" charset="2"/>
              <a:buChar char="Ø"/>
            </a:pPr>
            <a:endParaRPr lang="en-US" sz="2200" b="1" u="sng" dirty="0">
              <a:solidFill>
                <a:srgbClr val="FF0000"/>
              </a:solidFill>
              <a:latin typeface="Arial" pitchFamily="34" charset="0"/>
              <a:cs typeface="Arial" pitchFamily="34" charset="0"/>
            </a:endParaRPr>
          </a:p>
          <a:p>
            <a:pPr marL="396875" lvl="1" algn="just" defTabSz="457200"/>
            <a:endParaRPr lang="en-US" sz="2200" dirty="0">
              <a:latin typeface="Arial" pitchFamily="34" charset="0"/>
              <a:cs typeface="Arial" pitchFamily="34" charset="0"/>
            </a:endParaRPr>
          </a:p>
          <a:p>
            <a:pPr defTabSz="457200"/>
            <a:r>
              <a:rPr lang="en-US" sz="2200" dirty="0">
                <a:solidFill>
                  <a:srgbClr val="FF0000"/>
                </a:solidFill>
                <a:latin typeface="Arial" pitchFamily="34" charset="0"/>
                <a:cs typeface="Arial" pitchFamily="34" charset="0"/>
              </a:rPr>
              <a:t>	</a:t>
            </a:r>
            <a:endParaRPr lang="en-US" sz="2400" dirty="0">
              <a:solidFill>
                <a:srgbClr val="FF0000"/>
              </a:solidFill>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357850179"/>
              </p:ext>
            </p:extLst>
          </p:nvPr>
        </p:nvGraphicFramePr>
        <p:xfrm>
          <a:off x="-20716" y="1334024"/>
          <a:ext cx="9164716" cy="5447776"/>
        </p:xfrm>
        <a:graphic>
          <a:graphicData uri="http://schemas.openxmlformats.org/drawingml/2006/table">
            <a:tbl>
              <a:tblPr firstRow="1" bandRow="1">
                <a:tableStyleId>{5940675A-B579-460E-94D1-54222C63F5DA}</a:tableStyleId>
              </a:tblPr>
              <a:tblGrid>
                <a:gridCol w="654623">
                  <a:extLst>
                    <a:ext uri="{9D8B030D-6E8A-4147-A177-3AD203B41FA5}">
                      <a16:colId xmlns:a16="http://schemas.microsoft.com/office/drawing/2014/main" val="20000"/>
                    </a:ext>
                  </a:extLst>
                </a:gridCol>
                <a:gridCol w="4909670">
                  <a:extLst>
                    <a:ext uri="{9D8B030D-6E8A-4147-A177-3AD203B41FA5}">
                      <a16:colId xmlns:a16="http://schemas.microsoft.com/office/drawing/2014/main" val="20001"/>
                    </a:ext>
                  </a:extLst>
                </a:gridCol>
                <a:gridCol w="1554728">
                  <a:extLst>
                    <a:ext uri="{9D8B030D-6E8A-4147-A177-3AD203B41FA5}">
                      <a16:colId xmlns:a16="http://schemas.microsoft.com/office/drawing/2014/main" val="20002"/>
                    </a:ext>
                  </a:extLst>
                </a:gridCol>
                <a:gridCol w="2045695">
                  <a:extLst>
                    <a:ext uri="{9D8B030D-6E8A-4147-A177-3AD203B41FA5}">
                      <a16:colId xmlns:a16="http://schemas.microsoft.com/office/drawing/2014/main" val="20003"/>
                    </a:ext>
                  </a:extLst>
                </a:gridCol>
              </a:tblGrid>
              <a:tr h="572280">
                <a:tc>
                  <a:txBody>
                    <a:bodyPr/>
                    <a:lstStyle/>
                    <a:p>
                      <a:pPr algn="ctr"/>
                      <a:r>
                        <a:rPr lang="en-GB" sz="2200" b="1" dirty="0">
                          <a:solidFill>
                            <a:srgbClr val="FF0000"/>
                          </a:solidFill>
                          <a:latin typeface="Arial" panose="020B0604020202020204" pitchFamily="34" charset="0"/>
                          <a:cs typeface="Arial" panose="020B0604020202020204" pitchFamily="34" charset="0"/>
                        </a:rPr>
                        <a:t>Ser </a:t>
                      </a:r>
                    </a:p>
                  </a:txBody>
                  <a:tcPr/>
                </a:tc>
                <a:tc>
                  <a:txBody>
                    <a:bodyPr/>
                    <a:lstStyle/>
                    <a:p>
                      <a:pPr algn="ctr"/>
                      <a:r>
                        <a:rPr lang="en-GB" sz="2200" b="1" dirty="0">
                          <a:solidFill>
                            <a:srgbClr val="FF0000"/>
                          </a:solidFill>
                          <a:latin typeface="Arial" panose="020B0604020202020204" pitchFamily="34" charset="0"/>
                          <a:cs typeface="Arial" panose="020B0604020202020204" pitchFamily="34" charset="0"/>
                        </a:rPr>
                        <a:t>Particulars</a:t>
                      </a:r>
                    </a:p>
                  </a:txBody>
                  <a:tcPr/>
                </a:tc>
                <a:tc>
                  <a:txBody>
                    <a:bodyPr/>
                    <a:lstStyle/>
                    <a:p>
                      <a:pPr algn="ctr"/>
                      <a:r>
                        <a:rPr lang="en-GB" sz="2200" b="1" dirty="0">
                          <a:solidFill>
                            <a:srgbClr val="FF0000"/>
                          </a:solidFill>
                          <a:latin typeface="Arial" panose="020B0604020202020204" pitchFamily="34" charset="0"/>
                          <a:cs typeface="Arial" panose="020B0604020202020204" pitchFamily="34" charset="0"/>
                        </a:rPr>
                        <a:t>Marks</a:t>
                      </a:r>
                    </a:p>
                  </a:txBody>
                  <a:tcPr/>
                </a:tc>
                <a:tc>
                  <a:txBody>
                    <a:bodyPr/>
                    <a:lstStyle/>
                    <a:p>
                      <a:pPr algn="ctr"/>
                      <a:r>
                        <a:rPr lang="en-GB" sz="2200" b="1" dirty="0">
                          <a:solidFill>
                            <a:srgbClr val="FF0000"/>
                          </a:solidFill>
                          <a:latin typeface="Arial" panose="020B0604020202020204" pitchFamily="34" charset="0"/>
                          <a:cs typeface="Arial" panose="020B0604020202020204" pitchFamily="34" charset="0"/>
                        </a:rPr>
                        <a:t>Category</a:t>
                      </a:r>
                    </a:p>
                  </a:txBody>
                  <a:tcPr/>
                </a:tc>
                <a:extLst>
                  <a:ext uri="{0D108BD9-81ED-4DB2-BD59-A6C34878D82A}">
                    <a16:rowId xmlns:a16="http://schemas.microsoft.com/office/drawing/2014/main" val="10000"/>
                  </a:ext>
                </a:extLst>
              </a:tr>
              <a:tr h="1727949">
                <a:tc>
                  <a:txBody>
                    <a:bodyPr/>
                    <a:lstStyle/>
                    <a:p>
                      <a:pPr algn="ctr"/>
                      <a:r>
                        <a:rPr lang="en-GB" sz="2200" kern="1200" baseline="0" dirty="0">
                          <a:solidFill>
                            <a:srgbClr val="0000FF"/>
                          </a:solidFill>
                          <a:latin typeface="Arial" panose="020B0604020202020204" pitchFamily="34" charset="0"/>
                          <a:ea typeface="+mn-ea"/>
                          <a:cs typeface="Arial" panose="020B0604020202020204" pitchFamily="34" charset="0"/>
                        </a:rPr>
                        <a:t>1.</a:t>
                      </a:r>
                    </a:p>
                  </a:txBody>
                  <a:tcPr/>
                </a:tc>
                <a:tc>
                  <a:txBody>
                    <a:bodyPr/>
                    <a:lstStyle/>
                    <a:p>
                      <a:pPr algn="just"/>
                      <a:r>
                        <a:rPr lang="en-GB" sz="2200" kern="1200" baseline="0" dirty="0">
                          <a:solidFill>
                            <a:srgbClr val="0000FF"/>
                          </a:solidFill>
                          <a:latin typeface="Arial" panose="020B0604020202020204" pitchFamily="34" charset="0"/>
                          <a:ea typeface="+mn-ea"/>
                          <a:cs typeface="Arial" panose="020B0604020202020204" pitchFamily="34" charset="0"/>
                        </a:rPr>
                        <a:t>Candidates O level (IT) Course &amp; higher level IT Courses issued by NIELIT </a:t>
                      </a:r>
                      <a:r>
                        <a:rPr lang="en-GB" sz="2200" kern="1200" baseline="0" dirty="0" err="1">
                          <a:solidFill>
                            <a:srgbClr val="0000FF"/>
                          </a:solidFill>
                          <a:latin typeface="Arial" panose="020B0604020202020204" pitchFamily="34" charset="0"/>
                          <a:ea typeface="+mn-ea"/>
                          <a:cs typeface="Arial" panose="020B0604020202020204" pitchFamily="34" charset="0"/>
                        </a:rPr>
                        <a:t>wef</a:t>
                      </a:r>
                      <a:r>
                        <a:rPr lang="en-GB" sz="2200" kern="1200" baseline="0" dirty="0">
                          <a:solidFill>
                            <a:srgbClr val="0000FF"/>
                          </a:solidFill>
                          <a:latin typeface="Arial" panose="020B0604020202020204" pitchFamily="34" charset="0"/>
                          <a:ea typeface="+mn-ea"/>
                          <a:cs typeface="Arial" panose="020B0604020202020204" pitchFamily="34" charset="0"/>
                        </a:rPr>
                        <a:t> 01 Jan 2020 will be accepted.</a:t>
                      </a:r>
                    </a:p>
                  </a:txBody>
                  <a:tcPr/>
                </a:tc>
                <a:tc>
                  <a:txBody>
                    <a:bodyPr/>
                    <a:lstStyle/>
                    <a:p>
                      <a:pPr algn="ctr"/>
                      <a:r>
                        <a:rPr lang="en-GB" sz="2200" kern="1200" baseline="0" dirty="0">
                          <a:solidFill>
                            <a:srgbClr val="0000FF"/>
                          </a:solidFill>
                          <a:latin typeface="Arial" panose="020B0604020202020204" pitchFamily="34" charset="0"/>
                          <a:ea typeface="+mn-ea"/>
                          <a:cs typeface="Arial" panose="020B0604020202020204" pitchFamily="34" charset="0"/>
                        </a:rPr>
                        <a:t>15</a:t>
                      </a:r>
                    </a:p>
                  </a:txBody>
                  <a:tcPr/>
                </a:tc>
                <a:tc>
                  <a:txBody>
                    <a:bodyPr/>
                    <a:lstStyle/>
                    <a:p>
                      <a:r>
                        <a:rPr lang="en-GB" sz="2200" kern="1200" baseline="0" dirty="0" err="1">
                          <a:solidFill>
                            <a:srgbClr val="0000FF"/>
                          </a:solidFill>
                          <a:latin typeface="Arial" panose="020B0604020202020204" pitchFamily="34" charset="0"/>
                          <a:ea typeface="+mn-ea"/>
                          <a:cs typeface="Arial" panose="020B0604020202020204" pitchFamily="34" charset="0"/>
                        </a:rPr>
                        <a:t>Agniveer</a:t>
                      </a:r>
                      <a:r>
                        <a:rPr lang="en-GB" sz="2200" kern="1200" baseline="0" dirty="0">
                          <a:solidFill>
                            <a:srgbClr val="0000FF"/>
                          </a:solidFill>
                          <a:latin typeface="Arial" panose="020B0604020202020204" pitchFamily="34" charset="0"/>
                          <a:ea typeface="+mn-ea"/>
                          <a:cs typeface="Arial" panose="020B0604020202020204" pitchFamily="34" charset="0"/>
                        </a:rPr>
                        <a:t> </a:t>
                      </a:r>
                    </a:p>
                    <a:p>
                      <a:r>
                        <a:rPr lang="en-GB" sz="2200" kern="1200" baseline="0" dirty="0" err="1">
                          <a:solidFill>
                            <a:srgbClr val="0000FF"/>
                          </a:solidFill>
                          <a:latin typeface="Arial" panose="020B0604020202020204" pitchFamily="34" charset="0"/>
                          <a:ea typeface="+mn-ea"/>
                          <a:cs typeface="Arial" panose="020B0604020202020204" pitchFamily="34" charset="0"/>
                        </a:rPr>
                        <a:t>Clk</a:t>
                      </a:r>
                      <a:r>
                        <a:rPr lang="en-GB" sz="2200" kern="1200" baseline="0" dirty="0">
                          <a:solidFill>
                            <a:srgbClr val="0000FF"/>
                          </a:solidFill>
                          <a:latin typeface="Arial" panose="020B0604020202020204" pitchFamily="34" charset="0"/>
                          <a:ea typeface="+mn-ea"/>
                          <a:cs typeface="Arial" panose="020B0604020202020204" pitchFamily="34" charset="0"/>
                        </a:rPr>
                        <a:t>/SKT</a:t>
                      </a:r>
                    </a:p>
                  </a:txBody>
                  <a:tcPr/>
                </a:tc>
                <a:extLst>
                  <a:ext uri="{0D108BD9-81ED-4DB2-BD59-A6C34878D82A}">
                    <a16:rowId xmlns:a16="http://schemas.microsoft.com/office/drawing/2014/main" val="10001"/>
                  </a:ext>
                </a:extLst>
              </a:tr>
              <a:tr h="3147547">
                <a:tc>
                  <a:txBody>
                    <a:bodyPr/>
                    <a:lstStyle/>
                    <a:p>
                      <a:pPr algn="ctr"/>
                      <a:r>
                        <a:rPr lang="en-GB" sz="2200" dirty="0">
                          <a:solidFill>
                            <a:srgbClr val="00B050"/>
                          </a:solidFill>
                          <a:latin typeface="Arial" panose="020B0604020202020204" pitchFamily="34" charset="0"/>
                          <a:cs typeface="Arial" panose="020B0604020202020204" pitchFamily="34" charset="0"/>
                        </a:rPr>
                        <a:t>2.</a:t>
                      </a:r>
                    </a:p>
                  </a:txBody>
                  <a:tcPr/>
                </a:tc>
                <a:tc>
                  <a:txBody>
                    <a:bodyPr/>
                    <a:lstStyle/>
                    <a:p>
                      <a:pPr algn="just"/>
                      <a:r>
                        <a:rPr lang="en-GB" sz="2200" dirty="0">
                          <a:solidFill>
                            <a:srgbClr val="00B050"/>
                          </a:solidFill>
                          <a:latin typeface="Arial" panose="020B0604020202020204" pitchFamily="34" charset="0"/>
                          <a:cs typeface="Arial" panose="020B0604020202020204" pitchFamily="34" charset="0"/>
                        </a:rPr>
                        <a:t>Bonus marks for ITI Course/Skill</a:t>
                      </a:r>
                      <a:r>
                        <a:rPr lang="en-GB" sz="2200" baseline="0" dirty="0">
                          <a:solidFill>
                            <a:srgbClr val="00B050"/>
                          </a:solidFill>
                          <a:latin typeface="Arial" panose="020B0604020202020204" pitchFamily="34" charset="0"/>
                          <a:cs typeface="Arial" panose="020B0604020202020204" pitchFamily="34" charset="0"/>
                        </a:rPr>
                        <a:t> qualification in addition to basic education qualification:-</a:t>
                      </a:r>
                    </a:p>
                    <a:p>
                      <a:pPr algn="just"/>
                      <a:endParaRPr lang="en-GB" sz="2200" baseline="0" dirty="0">
                        <a:solidFill>
                          <a:srgbClr val="0000FF"/>
                        </a:solidFill>
                        <a:latin typeface="Arial" panose="020B0604020202020204" pitchFamily="34" charset="0"/>
                        <a:cs typeface="Arial" panose="020B0604020202020204" pitchFamily="34" charset="0"/>
                      </a:endParaRPr>
                    </a:p>
                    <a:p>
                      <a:pPr marL="342900" indent="-342900" algn="just">
                        <a:buAutoNum type="alphaLcParenBoth"/>
                      </a:pPr>
                      <a:r>
                        <a:rPr lang="en-GB" sz="2200" baseline="0" dirty="0">
                          <a:solidFill>
                            <a:schemeClr val="tx1"/>
                          </a:solidFill>
                          <a:latin typeface="Arial" panose="020B0604020202020204" pitchFamily="34" charset="0"/>
                          <a:cs typeface="Arial" panose="020B0604020202020204" pitchFamily="34" charset="0"/>
                        </a:rPr>
                        <a:t>One year course at ITI</a:t>
                      </a:r>
                    </a:p>
                    <a:p>
                      <a:pPr marL="342900" indent="-342900" algn="just">
                        <a:buAutoNum type="alphaLcParenBoth"/>
                      </a:pPr>
                      <a:endParaRPr lang="en-GB" sz="2200" baseline="0" dirty="0">
                        <a:solidFill>
                          <a:schemeClr val="tx1"/>
                        </a:solidFill>
                        <a:latin typeface="Arial" panose="020B0604020202020204" pitchFamily="34" charset="0"/>
                        <a:cs typeface="Arial" panose="020B0604020202020204" pitchFamily="34" charset="0"/>
                      </a:endParaRPr>
                    </a:p>
                    <a:p>
                      <a:pPr marL="342900" indent="-342900" algn="just">
                        <a:buAutoNum type="alphaLcParenBoth"/>
                      </a:pPr>
                      <a:r>
                        <a:rPr lang="en-GB" sz="2200" baseline="0" dirty="0">
                          <a:solidFill>
                            <a:srgbClr val="0000FF"/>
                          </a:solidFill>
                          <a:latin typeface="Arial" panose="020B0604020202020204" pitchFamily="34" charset="0"/>
                          <a:cs typeface="Arial" panose="020B0604020202020204" pitchFamily="34" charset="0"/>
                        </a:rPr>
                        <a:t>Two years Course at ITI</a:t>
                      </a:r>
                    </a:p>
                    <a:p>
                      <a:pPr marL="342900" indent="-342900" algn="just">
                        <a:buAutoNum type="alphaLcParenBoth"/>
                      </a:pPr>
                      <a:endParaRPr lang="en-GB" sz="2200" baseline="0" dirty="0">
                        <a:solidFill>
                          <a:srgbClr val="0000FF"/>
                        </a:solidFill>
                        <a:latin typeface="Arial" panose="020B0604020202020204" pitchFamily="34" charset="0"/>
                        <a:cs typeface="Arial" panose="020B0604020202020204" pitchFamily="34" charset="0"/>
                      </a:endParaRPr>
                    </a:p>
                    <a:p>
                      <a:pPr marL="342900" indent="-342900" algn="just">
                        <a:buAutoNum type="alphaLcParenBoth"/>
                      </a:pPr>
                      <a:r>
                        <a:rPr lang="en-GB" sz="2200" baseline="0" dirty="0">
                          <a:solidFill>
                            <a:srgbClr val="00B050"/>
                          </a:solidFill>
                          <a:latin typeface="Arial" panose="020B0604020202020204" pitchFamily="34" charset="0"/>
                          <a:cs typeface="Arial" panose="020B0604020202020204" pitchFamily="34" charset="0"/>
                        </a:rPr>
                        <a:t>Diploma holder</a:t>
                      </a:r>
                      <a:endParaRPr lang="en-GB" sz="2200" dirty="0">
                        <a:solidFill>
                          <a:srgbClr val="00B050"/>
                        </a:solidFill>
                        <a:latin typeface="Arial" panose="020B0604020202020204" pitchFamily="34" charset="0"/>
                        <a:cs typeface="Arial" panose="020B0604020202020204" pitchFamily="34" charset="0"/>
                      </a:endParaRPr>
                    </a:p>
                  </a:txBody>
                  <a:tcPr/>
                </a:tc>
                <a:tc>
                  <a:txBody>
                    <a:bodyPr/>
                    <a:lstStyle/>
                    <a:p>
                      <a:pPr algn="ctr"/>
                      <a:endParaRPr lang="en-GB" sz="2200" dirty="0">
                        <a:solidFill>
                          <a:srgbClr val="0000FF"/>
                        </a:solidFill>
                        <a:latin typeface="Arial" panose="020B0604020202020204" pitchFamily="34" charset="0"/>
                        <a:cs typeface="Arial" panose="020B0604020202020204" pitchFamily="34" charset="0"/>
                      </a:endParaRPr>
                    </a:p>
                    <a:p>
                      <a:pPr algn="ctr"/>
                      <a:endParaRPr lang="en-GB" sz="2200" dirty="0">
                        <a:solidFill>
                          <a:srgbClr val="0000FF"/>
                        </a:solidFill>
                        <a:latin typeface="Arial" panose="020B0604020202020204" pitchFamily="34" charset="0"/>
                        <a:cs typeface="Arial" panose="020B0604020202020204" pitchFamily="34" charset="0"/>
                      </a:endParaRPr>
                    </a:p>
                    <a:p>
                      <a:pPr algn="ctr"/>
                      <a:endParaRPr lang="en-GB" sz="2200" dirty="0">
                        <a:solidFill>
                          <a:srgbClr val="0000FF"/>
                        </a:solidFill>
                        <a:latin typeface="Arial" panose="020B0604020202020204" pitchFamily="34" charset="0"/>
                        <a:cs typeface="Arial" panose="020B0604020202020204" pitchFamily="34" charset="0"/>
                      </a:endParaRPr>
                    </a:p>
                    <a:p>
                      <a:pPr algn="ctr"/>
                      <a:r>
                        <a:rPr lang="en-GB" sz="2200" dirty="0">
                          <a:solidFill>
                            <a:schemeClr val="tx1"/>
                          </a:solidFill>
                          <a:latin typeface="Arial" panose="020B0604020202020204" pitchFamily="34" charset="0"/>
                          <a:cs typeface="Arial" panose="020B0604020202020204" pitchFamily="34" charset="0"/>
                        </a:rPr>
                        <a:t>30</a:t>
                      </a:r>
                    </a:p>
                    <a:p>
                      <a:pPr algn="ctr"/>
                      <a:endParaRPr lang="en-GB" sz="2200" dirty="0">
                        <a:solidFill>
                          <a:schemeClr val="tx1"/>
                        </a:solidFill>
                        <a:latin typeface="Arial" panose="020B0604020202020204" pitchFamily="34" charset="0"/>
                        <a:cs typeface="Arial" panose="020B0604020202020204" pitchFamily="34" charset="0"/>
                      </a:endParaRPr>
                    </a:p>
                    <a:p>
                      <a:pPr algn="ctr"/>
                      <a:r>
                        <a:rPr lang="en-GB" sz="2200" dirty="0">
                          <a:solidFill>
                            <a:srgbClr val="0000FF"/>
                          </a:solidFill>
                          <a:latin typeface="Arial" panose="020B0604020202020204" pitchFamily="34" charset="0"/>
                          <a:cs typeface="Arial" panose="020B0604020202020204" pitchFamily="34" charset="0"/>
                        </a:rPr>
                        <a:t>40</a:t>
                      </a:r>
                    </a:p>
                    <a:p>
                      <a:pPr algn="ctr"/>
                      <a:endParaRPr lang="en-GB" sz="2200" dirty="0">
                        <a:solidFill>
                          <a:srgbClr val="0000FF"/>
                        </a:solidFill>
                        <a:latin typeface="Arial" panose="020B0604020202020204" pitchFamily="34" charset="0"/>
                        <a:cs typeface="Arial" panose="020B0604020202020204" pitchFamily="34" charset="0"/>
                      </a:endParaRPr>
                    </a:p>
                    <a:p>
                      <a:pPr algn="ctr"/>
                      <a:r>
                        <a:rPr lang="en-GB" sz="2200" dirty="0">
                          <a:solidFill>
                            <a:srgbClr val="00B050"/>
                          </a:solidFill>
                          <a:latin typeface="Arial" panose="020B0604020202020204" pitchFamily="34" charset="0"/>
                          <a:cs typeface="Arial" panose="020B0604020202020204" pitchFamily="34" charset="0"/>
                        </a:rPr>
                        <a:t>50</a:t>
                      </a:r>
                    </a:p>
                  </a:txBody>
                  <a:tcPr/>
                </a:tc>
                <a:tc>
                  <a:txBody>
                    <a:bodyPr/>
                    <a:lstStyle/>
                    <a:p>
                      <a:r>
                        <a:rPr lang="en-GB" sz="2200" kern="1200" baseline="0" dirty="0" err="1">
                          <a:solidFill>
                            <a:srgbClr val="00B050"/>
                          </a:solidFill>
                          <a:latin typeface="Arial" panose="020B0604020202020204" pitchFamily="34" charset="0"/>
                          <a:ea typeface="+mn-ea"/>
                          <a:cs typeface="Arial" panose="020B0604020202020204" pitchFamily="34" charset="0"/>
                        </a:rPr>
                        <a:t>Agniveer</a:t>
                      </a:r>
                      <a:r>
                        <a:rPr lang="en-GB" sz="2200" kern="1200" baseline="0" dirty="0">
                          <a:solidFill>
                            <a:srgbClr val="00B050"/>
                          </a:solidFill>
                          <a:latin typeface="Arial" panose="020B0604020202020204" pitchFamily="34" charset="0"/>
                          <a:ea typeface="+mn-ea"/>
                          <a:cs typeface="Arial" panose="020B0604020202020204" pitchFamily="34" charset="0"/>
                        </a:rPr>
                        <a:t> </a:t>
                      </a:r>
                    </a:p>
                    <a:p>
                      <a:r>
                        <a:rPr lang="en-GB" sz="2200" kern="1200" baseline="0" dirty="0">
                          <a:solidFill>
                            <a:srgbClr val="00B050"/>
                          </a:solidFill>
                          <a:latin typeface="Arial" panose="020B0604020202020204" pitchFamily="34" charset="0"/>
                          <a:ea typeface="+mn-ea"/>
                          <a:cs typeface="Arial" panose="020B0604020202020204" pitchFamily="34" charset="0"/>
                        </a:rPr>
                        <a:t>(Technical)</a:t>
                      </a:r>
                    </a:p>
                  </a:txBody>
                  <a:tcPr/>
                </a:tc>
                <a:extLst>
                  <a:ext uri="{0D108BD9-81ED-4DB2-BD59-A6C34878D82A}">
                    <a16:rowId xmlns:a16="http://schemas.microsoft.com/office/drawing/2014/main" val="10002"/>
                  </a:ext>
                </a:extLst>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19</a:t>
            </a:fld>
            <a:endParaRPr lang="en-US">
              <a:solidFill>
                <a:prstClr val="black">
                  <a:tint val="75000"/>
                </a:prstClr>
              </a:solidFill>
            </a:endParaRPr>
          </a:p>
        </p:txBody>
      </p:sp>
    </p:spTree>
    <p:extLst>
      <p:ext uri="{BB962C8B-B14F-4D97-AF65-F5344CB8AC3E}">
        <p14:creationId xmlns:p14="http://schemas.microsoft.com/office/powerpoint/2010/main" val="1806171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310821867"/>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extBox 12"/>
          <p:cNvSpPr txBox="1"/>
          <p:nvPr/>
        </p:nvSpPr>
        <p:spPr>
          <a:xfrm>
            <a:off x="0" y="866537"/>
            <a:ext cx="9144000" cy="5986254"/>
          </a:xfrm>
          <a:prstGeom prst="rect">
            <a:avLst/>
          </a:prstGeom>
          <a:noFill/>
        </p:spPr>
        <p:txBody>
          <a:bodyPr wrap="square" rtlCol="0">
            <a:spAutoFit/>
          </a:bodyPr>
          <a:lstStyle/>
          <a:p>
            <a:pPr algn="ctr" defTabSz="457200">
              <a:spcAft>
                <a:spcPts val="1000"/>
              </a:spcAft>
            </a:pPr>
            <a:r>
              <a:rPr lang="en-US" sz="2200" b="1" u="sng" dirty="0">
                <a:solidFill>
                  <a:srgbClr val="FF0000"/>
                </a:solidFill>
                <a:latin typeface="Arial" pitchFamily="34" charset="0"/>
                <a:cs typeface="Arial" pitchFamily="34" charset="0"/>
              </a:rPr>
              <a:t>TERMS AND CONDITIONS</a:t>
            </a:r>
            <a:endParaRPr lang="en-US" sz="2200" dirty="0">
              <a:solidFill>
                <a:srgbClr val="FF0000"/>
              </a:solidFill>
              <a:latin typeface="Arial" pitchFamily="34" charset="0"/>
              <a:cs typeface="Arial" pitchFamily="34" charset="0"/>
            </a:endParaRPr>
          </a:p>
          <a:p>
            <a:pPr marL="112713" indent="-4763" defTabSz="457200">
              <a:spcAft>
                <a:spcPts val="1000"/>
              </a:spcAft>
              <a:buFont typeface="Wingdings" panose="05000000000000000000" pitchFamily="2" charset="2"/>
              <a:buChar char="Ø"/>
            </a:pPr>
            <a:r>
              <a:rPr lang="en-US" sz="2200" b="1" dirty="0">
                <a:solidFill>
                  <a:srgbClr val="7030A0"/>
                </a:solidFill>
                <a:latin typeface="Arial" pitchFamily="34" charset="0"/>
                <a:cs typeface="Arial" pitchFamily="34" charset="0"/>
              </a:rPr>
              <a:t>	  </a:t>
            </a:r>
            <a:r>
              <a:rPr lang="en-US" sz="2200" b="1" u="sng" dirty="0">
                <a:solidFill>
                  <a:srgbClr val="7030A0"/>
                </a:solidFill>
                <a:latin typeface="Arial" pitchFamily="34" charset="0"/>
                <a:cs typeface="Arial" pitchFamily="34" charset="0"/>
              </a:rPr>
              <a:t>Enrolment</a:t>
            </a:r>
            <a:r>
              <a:rPr lang="en-US" sz="2200" dirty="0">
                <a:solidFill>
                  <a:srgbClr val="7030A0"/>
                </a:solidFill>
                <a:latin typeface="Arial" pitchFamily="34" charset="0"/>
                <a:cs typeface="Arial" pitchFamily="34" charset="0"/>
              </a:rPr>
              <a:t>.   </a:t>
            </a:r>
            <a:endParaRPr lang="en-US" sz="2200" dirty="0">
              <a:latin typeface="Arial" pitchFamily="34" charset="0"/>
              <a:cs typeface="Arial" pitchFamily="34" charset="0"/>
            </a:endParaRPr>
          </a:p>
          <a:p>
            <a:pPr marL="565150" lvl="1" indent="-4763" defTabSz="457200">
              <a:spcAft>
                <a:spcPts val="1000"/>
              </a:spcAft>
              <a:buFont typeface="Wingdings" panose="05000000000000000000" pitchFamily="2" charset="2"/>
              <a:buChar char="v"/>
            </a:pPr>
            <a:r>
              <a:rPr lang="en-US" sz="2200" dirty="0">
                <a:solidFill>
                  <a:srgbClr val="0000FF"/>
                </a:solidFill>
                <a:latin typeface="Arial" pitchFamily="34" charset="0"/>
                <a:cs typeface="Arial" pitchFamily="34" charset="0"/>
              </a:rPr>
              <a:t>   Candidates will be enrolled under Army Act 1950.</a:t>
            </a:r>
          </a:p>
          <a:p>
            <a:pPr marL="565150" lvl="1" indent="-4763" defTabSz="457200">
              <a:spcAft>
                <a:spcPts val="1000"/>
              </a:spcAft>
              <a:buFont typeface="Wingdings" panose="05000000000000000000" pitchFamily="2" charset="2"/>
              <a:buChar char="v"/>
            </a:pPr>
            <a:r>
              <a:rPr lang="en-US" sz="2200" dirty="0">
                <a:solidFill>
                  <a:srgbClr val="00B050"/>
                </a:solidFill>
                <a:latin typeface="Arial" pitchFamily="34" charset="0"/>
                <a:cs typeface="Arial" pitchFamily="34" charset="0"/>
              </a:rPr>
              <a:t>   </a:t>
            </a:r>
            <a:r>
              <a:rPr lang="en-US" sz="2200" dirty="0" err="1">
                <a:solidFill>
                  <a:srgbClr val="00B050"/>
                </a:solidFill>
                <a:latin typeface="Arial" pitchFamily="34" charset="0"/>
                <a:cs typeface="Arial" pitchFamily="34" charset="0"/>
              </a:rPr>
              <a:t>Agniveers</a:t>
            </a:r>
            <a:r>
              <a:rPr lang="en-US" sz="2200" dirty="0">
                <a:solidFill>
                  <a:srgbClr val="00B050"/>
                </a:solidFill>
                <a:latin typeface="Arial" pitchFamily="34" charset="0"/>
                <a:cs typeface="Arial" pitchFamily="34" charset="0"/>
              </a:rPr>
              <a:t> so enrolled will be subject to Army Act 1950 and will be liable to go wherever ordered by land, sea or air. </a:t>
            </a:r>
          </a:p>
          <a:p>
            <a:pPr marL="565150" lvl="1" indent="-4763" defTabSz="457200">
              <a:spcAft>
                <a:spcPts val="1000"/>
              </a:spcAft>
              <a:buFont typeface="Wingdings" panose="05000000000000000000" pitchFamily="2" charset="2"/>
              <a:buChar char="v"/>
            </a:pPr>
            <a:r>
              <a:rPr lang="en-US" sz="2200" dirty="0">
                <a:latin typeface="Arial" pitchFamily="34" charset="0"/>
                <a:cs typeface="Arial" pitchFamily="34" charset="0"/>
              </a:rPr>
              <a:t>   </a:t>
            </a:r>
            <a:r>
              <a:rPr lang="en-US" sz="2200" dirty="0" err="1">
                <a:latin typeface="Arial" pitchFamily="34" charset="0"/>
                <a:cs typeface="Arial" pitchFamily="34" charset="0"/>
              </a:rPr>
              <a:t>Agniveers</a:t>
            </a:r>
            <a:r>
              <a:rPr lang="en-US" sz="2200" dirty="0">
                <a:latin typeface="Arial" pitchFamily="34" charset="0"/>
                <a:cs typeface="Arial" pitchFamily="34" charset="0"/>
              </a:rPr>
              <a:t> not eligible for any kind of Pension or Gratuity. </a:t>
            </a:r>
            <a:endParaRPr lang="en-US" sz="2200" dirty="0">
              <a:solidFill>
                <a:srgbClr val="7030A0"/>
              </a:solidFill>
              <a:latin typeface="Arial" pitchFamily="34" charset="0"/>
              <a:cs typeface="Arial" pitchFamily="34" charset="0"/>
            </a:endParaRPr>
          </a:p>
          <a:p>
            <a:pPr marL="112713" lvl="1" indent="-4763" defTabSz="457200">
              <a:spcAft>
                <a:spcPts val="1000"/>
              </a:spcAft>
              <a:buFont typeface="Wingdings" panose="05000000000000000000" pitchFamily="2" charset="2"/>
              <a:buChar char="Ø"/>
            </a:pPr>
            <a:r>
              <a:rPr lang="en-US" sz="2200" b="1" dirty="0">
                <a:solidFill>
                  <a:srgbClr val="7030A0"/>
                </a:solidFill>
                <a:latin typeface="Arial" pitchFamily="34" charset="0"/>
                <a:cs typeface="Arial" pitchFamily="34" charset="0"/>
              </a:rPr>
              <a:t>   </a:t>
            </a:r>
            <a:r>
              <a:rPr lang="en-US" sz="2200" b="1" u="sng" dirty="0">
                <a:solidFill>
                  <a:srgbClr val="7030A0"/>
                </a:solidFill>
                <a:latin typeface="Arial" pitchFamily="34" charset="0"/>
                <a:cs typeface="Arial" pitchFamily="34" charset="0"/>
              </a:rPr>
              <a:t>Service</a:t>
            </a:r>
            <a:r>
              <a:rPr lang="en-US" sz="2200" dirty="0">
                <a:solidFill>
                  <a:srgbClr val="7030A0"/>
                </a:solidFill>
                <a:latin typeface="Arial" pitchFamily="34" charset="0"/>
                <a:cs typeface="Arial" pitchFamily="34" charset="0"/>
              </a:rPr>
              <a:t>.</a:t>
            </a:r>
            <a:endParaRPr lang="en-US" sz="2200" dirty="0">
              <a:latin typeface="Arial" pitchFamily="34" charset="0"/>
              <a:cs typeface="Arial" pitchFamily="34" charset="0"/>
            </a:endParaRPr>
          </a:p>
          <a:p>
            <a:pPr marL="568325" lvl="1" defTabSz="457200">
              <a:spcAft>
                <a:spcPts val="1000"/>
              </a:spcAft>
              <a:buFont typeface="Wingdings" panose="05000000000000000000" pitchFamily="2" charset="2"/>
              <a:buChar char="v"/>
            </a:pPr>
            <a:r>
              <a:rPr lang="en-US" sz="2200" dirty="0">
                <a:solidFill>
                  <a:srgbClr val="0000FF"/>
                </a:solidFill>
                <a:latin typeface="Arial" pitchFamily="34" charset="0"/>
                <a:cs typeface="Arial" pitchFamily="34" charset="0"/>
              </a:rPr>
              <a:t>   Service of </a:t>
            </a:r>
            <a:r>
              <a:rPr lang="en-US" sz="2200" dirty="0" err="1">
                <a:solidFill>
                  <a:srgbClr val="0000FF"/>
                </a:solidFill>
                <a:latin typeface="Arial" pitchFamily="34" charset="0"/>
                <a:cs typeface="Arial" pitchFamily="34" charset="0"/>
              </a:rPr>
              <a:t>Agniveers</a:t>
            </a:r>
            <a:r>
              <a:rPr lang="en-US" sz="2200" dirty="0">
                <a:solidFill>
                  <a:srgbClr val="0000FF"/>
                </a:solidFill>
                <a:latin typeface="Arial" pitchFamily="34" charset="0"/>
                <a:cs typeface="Arial" pitchFamily="34" charset="0"/>
              </a:rPr>
              <a:t> start from the date of enrolment. </a:t>
            </a:r>
          </a:p>
          <a:p>
            <a:pPr marL="568325" lvl="1" defTabSz="457200">
              <a:spcAft>
                <a:spcPts val="1000"/>
              </a:spcAft>
              <a:buFont typeface="Wingdings" panose="05000000000000000000" pitchFamily="2" charset="2"/>
              <a:buChar char="v"/>
            </a:pPr>
            <a:r>
              <a:rPr lang="en-US" sz="2200" dirty="0">
                <a:solidFill>
                  <a:srgbClr val="00B050"/>
                </a:solidFill>
                <a:latin typeface="Arial" pitchFamily="34" charset="0"/>
                <a:cs typeface="Arial" pitchFamily="34" charset="0"/>
              </a:rPr>
              <a:t>   </a:t>
            </a:r>
            <a:r>
              <a:rPr lang="en-US" sz="2200" dirty="0" err="1">
                <a:solidFill>
                  <a:srgbClr val="00B050"/>
                </a:solidFill>
                <a:latin typeface="Arial" pitchFamily="34" charset="0"/>
                <a:cs typeface="Arial" pitchFamily="34" charset="0"/>
              </a:rPr>
              <a:t>Agniveers</a:t>
            </a:r>
            <a:r>
              <a:rPr lang="en-US" sz="2200" dirty="0">
                <a:solidFill>
                  <a:srgbClr val="00B050"/>
                </a:solidFill>
                <a:latin typeface="Arial" pitchFamily="34" charset="0"/>
                <a:cs typeface="Arial" pitchFamily="34" charset="0"/>
              </a:rPr>
              <a:t> would form a distinct rank in the IA.</a:t>
            </a:r>
          </a:p>
          <a:p>
            <a:pPr marL="568325" lvl="1" defTabSz="457200">
              <a:spcAft>
                <a:spcPts val="1000"/>
              </a:spcAft>
              <a:buFont typeface="Wingdings" panose="05000000000000000000" pitchFamily="2" charset="2"/>
              <a:buChar char="v"/>
            </a:pPr>
            <a:r>
              <a:rPr lang="en-US" sz="2200" dirty="0">
                <a:latin typeface="Arial" pitchFamily="34" charset="0"/>
                <a:cs typeface="Arial" pitchFamily="34" charset="0"/>
              </a:rPr>
              <a:t>   Leave, Uniform, Pay &amp; Allowances during the service period of four years will be as per orders issued by the Govt from time to time. </a:t>
            </a:r>
          </a:p>
          <a:p>
            <a:pPr marL="568325" lvl="1" defTabSz="457200">
              <a:spcAft>
                <a:spcPts val="1000"/>
              </a:spcAft>
              <a:buFont typeface="Wingdings" panose="05000000000000000000" pitchFamily="2" charset="2"/>
              <a:buChar char="v"/>
            </a:pPr>
            <a:r>
              <a:rPr lang="en-US" sz="2200" dirty="0">
                <a:solidFill>
                  <a:srgbClr val="0000FF"/>
                </a:solidFill>
                <a:latin typeface="Arial" pitchFamily="34" charset="0"/>
                <a:cs typeface="Arial" pitchFamily="34" charset="0"/>
              </a:rPr>
              <a:t>   </a:t>
            </a:r>
            <a:r>
              <a:rPr lang="en-US" sz="2200" dirty="0" err="1">
                <a:solidFill>
                  <a:srgbClr val="0000FF"/>
                </a:solidFill>
                <a:latin typeface="Arial" pitchFamily="34" charset="0"/>
                <a:cs typeface="Arial" pitchFamily="34" charset="0"/>
              </a:rPr>
              <a:t>Agniveers</a:t>
            </a:r>
            <a:r>
              <a:rPr lang="en-US" sz="2200" dirty="0">
                <a:solidFill>
                  <a:srgbClr val="0000FF"/>
                </a:solidFill>
                <a:latin typeface="Arial" pitchFamily="34" charset="0"/>
                <a:cs typeface="Arial" pitchFamily="34" charset="0"/>
              </a:rPr>
              <a:t> can be posted to any regiment/unit &amp; can be further transferred in organizational interest. </a:t>
            </a:r>
            <a:r>
              <a:rPr lang="en-US" sz="2200" dirty="0">
                <a:latin typeface="Arial" pitchFamily="34" charset="0"/>
                <a:cs typeface="Arial" pitchFamily="34" charset="0"/>
              </a:rPr>
              <a:t>	 </a:t>
            </a:r>
          </a:p>
        </p:txBody>
      </p:sp>
      <p:pic>
        <p:nvPicPr>
          <p:cNvPr id="9"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B6F15528-21DE-4FAA-801E-634DDDAF4B2B}" type="slidenum">
              <a:rPr lang="en-US" smtClean="0">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26061324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836047609"/>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360804" y="914400"/>
            <a:ext cx="8783196" cy="369332"/>
          </a:xfrm>
          <a:prstGeom prst="rect">
            <a:avLst/>
          </a:prstGeom>
        </p:spPr>
        <p:txBody>
          <a:bodyPr wrap="square">
            <a:spAutoFit/>
          </a:bodyPr>
          <a:lstStyle/>
          <a:p>
            <a:pPr algn="ctr"/>
            <a:endParaRPr lang="en-GB" dirty="0">
              <a:latin typeface="Arial" panose="020B0604020202020204" pitchFamily="34" charset="0"/>
              <a:cs typeface="Arial" panose="020B0604020202020204" pitchFamily="34" charset="0"/>
            </a:endParaRPr>
          </a:p>
        </p:txBody>
      </p:sp>
      <p:sp>
        <p:nvSpPr>
          <p:cNvPr id="8" name="TextBox 7"/>
          <p:cNvSpPr txBox="1"/>
          <p:nvPr/>
        </p:nvSpPr>
        <p:spPr>
          <a:xfrm>
            <a:off x="0" y="923581"/>
            <a:ext cx="9144000" cy="1446550"/>
          </a:xfrm>
          <a:prstGeom prst="rect">
            <a:avLst/>
          </a:prstGeom>
          <a:noFill/>
        </p:spPr>
        <p:txBody>
          <a:bodyPr wrap="square" rtlCol="0">
            <a:spAutoFit/>
          </a:bodyPr>
          <a:lstStyle/>
          <a:p>
            <a:pPr algn="ctr" defTabSz="457200"/>
            <a:r>
              <a:rPr lang="en-US" sz="2200" b="1" dirty="0">
                <a:solidFill>
                  <a:srgbClr val="FF0000"/>
                </a:solidFill>
                <a:latin typeface="Arial" pitchFamily="34" charset="0"/>
                <a:cs typeface="Arial" pitchFamily="34" charset="0"/>
              </a:rPr>
              <a:t> </a:t>
            </a:r>
            <a:r>
              <a:rPr lang="en-US" sz="2200" b="1" u="sng" dirty="0">
                <a:solidFill>
                  <a:srgbClr val="FF0000"/>
                </a:solidFill>
                <a:latin typeface="Arial" pitchFamily="34" charset="0"/>
                <a:cs typeface="Arial" pitchFamily="34" charset="0"/>
              </a:rPr>
              <a:t>BONUS MARKS IN CEE</a:t>
            </a:r>
            <a:endParaRPr lang="en-US" sz="2200" dirty="0">
              <a:solidFill>
                <a:srgbClr val="FF0000"/>
              </a:solidFill>
              <a:latin typeface="Arial" pitchFamily="34" charset="0"/>
              <a:cs typeface="Arial" pitchFamily="34" charset="0"/>
            </a:endParaRPr>
          </a:p>
          <a:p>
            <a:pPr marL="342900" indent="-342900" defTabSz="457200">
              <a:buFont typeface="Wingdings" panose="05000000000000000000" pitchFamily="2" charset="2"/>
              <a:buChar char="Ø"/>
            </a:pPr>
            <a:endParaRPr lang="en-US" sz="2200" b="1" u="sng" dirty="0">
              <a:solidFill>
                <a:srgbClr val="FF0000"/>
              </a:solidFill>
              <a:latin typeface="Arial" pitchFamily="34" charset="0"/>
              <a:cs typeface="Arial" pitchFamily="34" charset="0"/>
            </a:endParaRPr>
          </a:p>
          <a:p>
            <a:pPr marL="396875" lvl="1" algn="just" defTabSz="457200"/>
            <a:endParaRPr lang="en-US" sz="2200" dirty="0">
              <a:latin typeface="Arial" pitchFamily="34" charset="0"/>
              <a:cs typeface="Arial" pitchFamily="34" charset="0"/>
            </a:endParaRPr>
          </a:p>
          <a:p>
            <a:pPr defTabSz="457200"/>
            <a:r>
              <a:rPr lang="en-US" sz="2200" dirty="0">
                <a:solidFill>
                  <a:srgbClr val="FF0000"/>
                </a:solidFill>
                <a:latin typeface="Arial" pitchFamily="34" charset="0"/>
                <a:cs typeface="Arial" pitchFamily="34" charset="0"/>
              </a:rPr>
              <a:t>	</a:t>
            </a:r>
            <a:endParaRPr lang="en-US" sz="2400" dirty="0">
              <a:solidFill>
                <a:srgbClr val="FF0000"/>
              </a:solidFill>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852368561"/>
              </p:ext>
            </p:extLst>
          </p:nvPr>
        </p:nvGraphicFramePr>
        <p:xfrm>
          <a:off x="-20716" y="1334025"/>
          <a:ext cx="9164716" cy="5505546"/>
        </p:xfrm>
        <a:graphic>
          <a:graphicData uri="http://schemas.openxmlformats.org/drawingml/2006/table">
            <a:tbl>
              <a:tblPr firstRow="1" bandRow="1">
                <a:tableStyleId>{5940675A-B579-460E-94D1-54222C63F5DA}</a:tableStyleId>
              </a:tblPr>
              <a:tblGrid>
                <a:gridCol w="654623">
                  <a:extLst>
                    <a:ext uri="{9D8B030D-6E8A-4147-A177-3AD203B41FA5}">
                      <a16:colId xmlns:a16="http://schemas.microsoft.com/office/drawing/2014/main" val="20000"/>
                    </a:ext>
                  </a:extLst>
                </a:gridCol>
                <a:gridCol w="4909670">
                  <a:extLst>
                    <a:ext uri="{9D8B030D-6E8A-4147-A177-3AD203B41FA5}">
                      <a16:colId xmlns:a16="http://schemas.microsoft.com/office/drawing/2014/main" val="20001"/>
                    </a:ext>
                  </a:extLst>
                </a:gridCol>
                <a:gridCol w="1554728">
                  <a:extLst>
                    <a:ext uri="{9D8B030D-6E8A-4147-A177-3AD203B41FA5}">
                      <a16:colId xmlns:a16="http://schemas.microsoft.com/office/drawing/2014/main" val="20002"/>
                    </a:ext>
                  </a:extLst>
                </a:gridCol>
                <a:gridCol w="2045695">
                  <a:extLst>
                    <a:ext uri="{9D8B030D-6E8A-4147-A177-3AD203B41FA5}">
                      <a16:colId xmlns:a16="http://schemas.microsoft.com/office/drawing/2014/main" val="20003"/>
                    </a:ext>
                  </a:extLst>
                </a:gridCol>
              </a:tblGrid>
              <a:tr h="471356">
                <a:tc>
                  <a:txBody>
                    <a:bodyPr/>
                    <a:lstStyle/>
                    <a:p>
                      <a:pPr algn="ctr"/>
                      <a:r>
                        <a:rPr lang="en-GB" b="1" dirty="0">
                          <a:solidFill>
                            <a:srgbClr val="FF0000"/>
                          </a:solidFill>
                          <a:latin typeface="Arial" panose="020B0604020202020204" pitchFamily="34" charset="0"/>
                          <a:cs typeface="Arial" panose="020B0604020202020204" pitchFamily="34" charset="0"/>
                        </a:rPr>
                        <a:t>Ser </a:t>
                      </a:r>
                    </a:p>
                  </a:txBody>
                  <a:tcPr/>
                </a:tc>
                <a:tc>
                  <a:txBody>
                    <a:bodyPr/>
                    <a:lstStyle/>
                    <a:p>
                      <a:pPr algn="ctr"/>
                      <a:r>
                        <a:rPr lang="en-GB" b="1" dirty="0">
                          <a:solidFill>
                            <a:srgbClr val="FF0000"/>
                          </a:solidFill>
                          <a:latin typeface="Arial" panose="020B0604020202020204" pitchFamily="34" charset="0"/>
                          <a:cs typeface="Arial" panose="020B0604020202020204" pitchFamily="34" charset="0"/>
                        </a:rPr>
                        <a:t>Particulars</a:t>
                      </a:r>
                    </a:p>
                  </a:txBody>
                  <a:tcPr/>
                </a:tc>
                <a:tc>
                  <a:txBody>
                    <a:bodyPr/>
                    <a:lstStyle/>
                    <a:p>
                      <a:pPr algn="ctr"/>
                      <a:r>
                        <a:rPr lang="en-GB" b="1" dirty="0">
                          <a:solidFill>
                            <a:srgbClr val="FF0000"/>
                          </a:solidFill>
                          <a:latin typeface="Arial" panose="020B0604020202020204" pitchFamily="34" charset="0"/>
                          <a:cs typeface="Arial" panose="020B0604020202020204" pitchFamily="34" charset="0"/>
                        </a:rPr>
                        <a:t>Marks</a:t>
                      </a:r>
                    </a:p>
                  </a:txBody>
                  <a:tcPr/>
                </a:tc>
                <a:tc>
                  <a:txBody>
                    <a:bodyPr/>
                    <a:lstStyle/>
                    <a:p>
                      <a:pPr algn="ctr"/>
                      <a:r>
                        <a:rPr lang="en-GB" b="1" dirty="0">
                          <a:solidFill>
                            <a:srgbClr val="FF0000"/>
                          </a:solidFill>
                          <a:latin typeface="Arial" panose="020B0604020202020204" pitchFamily="34" charset="0"/>
                          <a:cs typeface="Arial" panose="020B0604020202020204" pitchFamily="34" charset="0"/>
                        </a:rPr>
                        <a:t>Remarks</a:t>
                      </a:r>
                      <a:r>
                        <a:rPr lang="en-GB" b="1" baseline="0" dirty="0">
                          <a:solidFill>
                            <a:srgbClr val="FF0000"/>
                          </a:solidFill>
                          <a:latin typeface="Arial" panose="020B0604020202020204" pitchFamily="34" charset="0"/>
                          <a:cs typeface="Arial" panose="020B0604020202020204" pitchFamily="34" charset="0"/>
                        </a:rPr>
                        <a:t> </a:t>
                      </a:r>
                      <a:endParaRPr lang="en-GB" b="1" dirty="0">
                        <a:solidFill>
                          <a:srgbClr val="FF000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519573">
                <a:tc gridSpan="4">
                  <a:txBody>
                    <a:bodyPr/>
                    <a:lstStyle/>
                    <a:p>
                      <a:r>
                        <a:rPr lang="en-GB" sz="2200" b="1" u="sng" kern="1200" dirty="0">
                          <a:solidFill>
                            <a:srgbClr val="7030A0"/>
                          </a:solidFill>
                          <a:latin typeface="Arial" pitchFamily="34" charset="0"/>
                          <a:ea typeface="+mn-ea"/>
                          <a:cs typeface="Arial" pitchFamily="34" charset="0"/>
                        </a:rPr>
                        <a:t>Sportsmen having Sports Certificate</a:t>
                      </a:r>
                      <a:r>
                        <a:rPr lang="en-GB" sz="2200" b="0" u="none" kern="1200" dirty="0">
                          <a:solidFill>
                            <a:srgbClr val="7030A0"/>
                          </a:solidFill>
                          <a:latin typeface="Arial" pitchFamily="34" charset="0"/>
                          <a:ea typeface="+mn-ea"/>
                          <a:cs typeface="Arial" pitchFamily="34" charset="0"/>
                        </a:rPr>
                        <a:t>.</a:t>
                      </a:r>
                    </a:p>
                  </a:txBody>
                  <a:tcPr/>
                </a:tc>
                <a:tc hMerge="1">
                  <a:txBody>
                    <a:bodyPr/>
                    <a:lstStyle/>
                    <a:p>
                      <a:pPr marL="342900" indent="-342900" algn="just">
                        <a:buAutoNum type="alphaLcParenBoth"/>
                      </a:pPr>
                      <a:endParaRPr lang="en-GB" dirty="0">
                        <a:latin typeface="Arial" panose="020B0604020202020204" pitchFamily="34" charset="0"/>
                        <a:cs typeface="Arial" panose="020B0604020202020204" pitchFamily="34" charset="0"/>
                      </a:endParaRPr>
                    </a:p>
                  </a:txBody>
                  <a:tcPr/>
                </a:tc>
                <a:tc hMerge="1">
                  <a:txBody>
                    <a:bodyPr/>
                    <a:lstStyle/>
                    <a:p>
                      <a:pPr algn="ctr"/>
                      <a:endParaRPr lang="en-GB" dirty="0">
                        <a:latin typeface="Arial" panose="020B0604020202020204" pitchFamily="34" charset="0"/>
                        <a:cs typeface="Arial" panose="020B0604020202020204" pitchFamily="34" charset="0"/>
                      </a:endParaRPr>
                    </a:p>
                  </a:txBody>
                  <a:tcPr/>
                </a:tc>
                <a:tc hMerge="1">
                  <a:txBody>
                    <a:bodyPr/>
                    <a:lstStyle/>
                    <a:p>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471356">
                <a:tc>
                  <a:txBody>
                    <a:bodyPr/>
                    <a:lstStyle/>
                    <a:p>
                      <a:pPr algn="ctr"/>
                      <a:r>
                        <a:rPr lang="en-GB" sz="2200" kern="1200" dirty="0">
                          <a:solidFill>
                            <a:srgbClr val="0000FF"/>
                          </a:solidFill>
                          <a:latin typeface="Arial" panose="020B0604020202020204" pitchFamily="34" charset="0"/>
                          <a:ea typeface="+mn-ea"/>
                          <a:cs typeface="Arial" panose="020B0604020202020204" pitchFamily="34" charset="0"/>
                        </a:rPr>
                        <a:t>1.</a:t>
                      </a:r>
                    </a:p>
                  </a:txBody>
                  <a:tcPr/>
                </a:tc>
                <a:tc>
                  <a:txBody>
                    <a:bodyPr/>
                    <a:lstStyle/>
                    <a:p>
                      <a:pPr marL="0" indent="0" algn="just">
                        <a:buNone/>
                      </a:pPr>
                      <a:r>
                        <a:rPr lang="en-GB" sz="2200" kern="1200" dirty="0">
                          <a:solidFill>
                            <a:srgbClr val="0000FF"/>
                          </a:solidFill>
                          <a:latin typeface="Arial" panose="020B0604020202020204" pitchFamily="34" charset="0"/>
                          <a:ea typeface="+mn-ea"/>
                          <a:cs typeface="Arial" panose="020B0604020202020204" pitchFamily="34" charset="0"/>
                        </a:rPr>
                        <a:t>International Level</a:t>
                      </a:r>
                    </a:p>
                  </a:txBody>
                  <a:tcPr/>
                </a:tc>
                <a:tc>
                  <a:txBody>
                    <a:bodyPr/>
                    <a:lstStyle/>
                    <a:p>
                      <a:pPr algn="ctr"/>
                      <a:r>
                        <a:rPr lang="en-GB" sz="2200" kern="1200" dirty="0">
                          <a:solidFill>
                            <a:srgbClr val="0000FF"/>
                          </a:solidFill>
                          <a:latin typeface="Arial" panose="020B0604020202020204" pitchFamily="34" charset="0"/>
                          <a:ea typeface="+mn-ea"/>
                          <a:cs typeface="Arial" panose="020B0604020202020204" pitchFamily="34" charset="0"/>
                        </a:rPr>
                        <a:t>20</a:t>
                      </a:r>
                    </a:p>
                  </a:txBody>
                  <a:tcPr/>
                </a:tc>
                <a:tc>
                  <a:txBody>
                    <a:bodyPr/>
                    <a:lstStyle/>
                    <a:p>
                      <a:endParaRPr lang="en-GB" sz="2200" dirty="0">
                        <a:solidFill>
                          <a:schemeClr val="accent3">
                            <a:lumMod val="50000"/>
                          </a:schemeClr>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471356">
                <a:tc>
                  <a:txBody>
                    <a:bodyPr/>
                    <a:lstStyle/>
                    <a:p>
                      <a:pPr algn="ctr"/>
                      <a:r>
                        <a:rPr lang="en-GB" sz="2200" dirty="0">
                          <a:solidFill>
                            <a:srgbClr val="00B050"/>
                          </a:solidFill>
                          <a:latin typeface="Arial" panose="020B0604020202020204" pitchFamily="34" charset="0"/>
                          <a:cs typeface="Arial" panose="020B0604020202020204" pitchFamily="34" charset="0"/>
                        </a:rPr>
                        <a:t>2.</a:t>
                      </a:r>
                    </a:p>
                  </a:txBody>
                  <a:tcPr/>
                </a:tc>
                <a:tc>
                  <a:txBody>
                    <a:bodyPr/>
                    <a:lstStyle/>
                    <a:p>
                      <a:pPr marL="0" indent="0" algn="just">
                        <a:buNone/>
                      </a:pPr>
                      <a:r>
                        <a:rPr lang="en-GB" sz="2200" dirty="0">
                          <a:solidFill>
                            <a:srgbClr val="00B050"/>
                          </a:solidFill>
                          <a:latin typeface="Arial" panose="020B0604020202020204" pitchFamily="34" charset="0"/>
                          <a:cs typeface="Arial" panose="020B0604020202020204" pitchFamily="34" charset="0"/>
                        </a:rPr>
                        <a:t>National Level</a:t>
                      </a:r>
                    </a:p>
                  </a:txBody>
                  <a:tcPr/>
                </a:tc>
                <a:tc>
                  <a:txBody>
                    <a:bodyPr/>
                    <a:lstStyle/>
                    <a:p>
                      <a:pPr algn="ctr"/>
                      <a:r>
                        <a:rPr lang="en-GB" sz="2200" dirty="0">
                          <a:solidFill>
                            <a:srgbClr val="00B050"/>
                          </a:solidFill>
                          <a:latin typeface="Arial" panose="020B0604020202020204" pitchFamily="34" charset="0"/>
                          <a:cs typeface="Arial" panose="020B0604020202020204" pitchFamily="34" charset="0"/>
                        </a:rPr>
                        <a:t>15</a:t>
                      </a:r>
                    </a:p>
                  </a:txBody>
                  <a:tcPr/>
                </a:tc>
                <a:tc>
                  <a:txBody>
                    <a:bodyPr/>
                    <a:lstStyle/>
                    <a:p>
                      <a:endParaRPr lang="en-GB" sz="2200"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824875">
                <a:tc>
                  <a:txBody>
                    <a:bodyPr/>
                    <a:lstStyle/>
                    <a:p>
                      <a:pPr algn="ctr"/>
                      <a:r>
                        <a:rPr lang="en-GB" sz="2200" kern="1200" baseline="0" dirty="0">
                          <a:solidFill>
                            <a:schemeClr val="tx1"/>
                          </a:solidFill>
                          <a:latin typeface="Arial" panose="020B0604020202020204" pitchFamily="34" charset="0"/>
                          <a:ea typeface="+mn-ea"/>
                          <a:cs typeface="Arial" panose="020B0604020202020204" pitchFamily="34" charset="0"/>
                        </a:rPr>
                        <a:t>3.</a:t>
                      </a:r>
                    </a:p>
                  </a:txBody>
                  <a:tcPr/>
                </a:tc>
                <a:tc>
                  <a:txBody>
                    <a:bodyPr/>
                    <a:lstStyle/>
                    <a:p>
                      <a:pPr marL="0" indent="0" algn="just">
                        <a:buNone/>
                      </a:pPr>
                      <a:r>
                        <a:rPr lang="en-GB" sz="2200" kern="1200" baseline="0" dirty="0">
                          <a:solidFill>
                            <a:schemeClr val="tx1"/>
                          </a:solidFill>
                          <a:latin typeface="Arial" panose="020B0604020202020204" pitchFamily="34" charset="0"/>
                          <a:ea typeface="+mn-ea"/>
                          <a:cs typeface="Arial" panose="020B0604020202020204" pitchFamily="34" charset="0"/>
                        </a:rPr>
                        <a:t>Inter College/University &amp; won 1st to 6th position </a:t>
                      </a:r>
                    </a:p>
                  </a:txBody>
                  <a:tcPr/>
                </a:tc>
                <a:tc>
                  <a:txBody>
                    <a:bodyPr/>
                    <a:lstStyle/>
                    <a:p>
                      <a:pPr algn="ctr"/>
                      <a:r>
                        <a:rPr lang="en-GB" sz="2200" kern="1200" baseline="0" dirty="0">
                          <a:solidFill>
                            <a:schemeClr val="tx1"/>
                          </a:solidFill>
                          <a:latin typeface="Arial" panose="020B0604020202020204" pitchFamily="34" charset="0"/>
                          <a:ea typeface="+mn-ea"/>
                          <a:cs typeface="Arial" panose="020B0604020202020204" pitchFamily="34" charset="0"/>
                        </a:rPr>
                        <a:t>10</a:t>
                      </a:r>
                    </a:p>
                  </a:txBody>
                  <a:tcPr/>
                </a:tc>
                <a:tc>
                  <a:txBody>
                    <a:bodyPr/>
                    <a:lstStyle/>
                    <a:p>
                      <a:endParaRPr lang="en-GB" sz="2200" kern="1200" baseline="0" dirty="0">
                        <a:solidFill>
                          <a:srgbClr val="00B050"/>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4"/>
                  </a:ext>
                </a:extLst>
              </a:tr>
              <a:tr h="824875">
                <a:tc>
                  <a:txBody>
                    <a:bodyPr/>
                    <a:lstStyle/>
                    <a:p>
                      <a:pPr algn="ctr"/>
                      <a:r>
                        <a:rPr lang="en-GB" sz="2200" kern="1200" dirty="0">
                          <a:solidFill>
                            <a:srgbClr val="0000FF"/>
                          </a:solidFill>
                          <a:latin typeface="Arial" panose="020B0604020202020204" pitchFamily="34" charset="0"/>
                          <a:ea typeface="+mn-ea"/>
                          <a:cs typeface="Arial" panose="020B0604020202020204" pitchFamily="34" charset="0"/>
                        </a:rPr>
                        <a:t>4.</a:t>
                      </a:r>
                    </a:p>
                  </a:txBody>
                  <a:tcPr/>
                </a:tc>
                <a:tc>
                  <a:txBody>
                    <a:bodyPr/>
                    <a:lstStyle/>
                    <a:p>
                      <a:pPr algn="just"/>
                      <a:r>
                        <a:rPr lang="en-GB" sz="2200" kern="1200" dirty="0">
                          <a:solidFill>
                            <a:srgbClr val="0000FF"/>
                          </a:solidFill>
                          <a:latin typeface="Arial" panose="020B0604020202020204" pitchFamily="34" charset="0"/>
                          <a:ea typeface="+mn-ea"/>
                          <a:cs typeface="Arial" panose="020B0604020202020204" pitchFamily="34" charset="0"/>
                        </a:rPr>
                        <a:t>National Level in </a:t>
                      </a:r>
                      <a:r>
                        <a:rPr lang="en-GB" sz="2200" kern="1200" dirty="0" err="1">
                          <a:solidFill>
                            <a:srgbClr val="0000FF"/>
                          </a:solidFill>
                          <a:latin typeface="Arial" panose="020B0604020202020204" pitchFamily="34" charset="0"/>
                          <a:ea typeface="+mn-ea"/>
                          <a:cs typeface="Arial" panose="020B0604020202020204" pitchFamily="34" charset="0"/>
                        </a:rPr>
                        <a:t>Khelo</a:t>
                      </a:r>
                      <a:r>
                        <a:rPr lang="en-GB" sz="2200" kern="1200" dirty="0">
                          <a:solidFill>
                            <a:srgbClr val="0000FF"/>
                          </a:solidFill>
                          <a:latin typeface="Arial" panose="020B0604020202020204" pitchFamily="34" charset="0"/>
                          <a:ea typeface="+mn-ea"/>
                          <a:cs typeface="Arial" panose="020B0604020202020204" pitchFamily="34" charset="0"/>
                        </a:rPr>
                        <a:t> India Games &amp; won </a:t>
                      </a:r>
                      <a:r>
                        <a:rPr lang="en-GB" sz="2200" kern="1200" dirty="0" err="1">
                          <a:solidFill>
                            <a:srgbClr val="0000FF"/>
                          </a:solidFill>
                          <a:latin typeface="Arial" panose="020B0604020202020204" pitchFamily="34" charset="0"/>
                          <a:ea typeface="+mn-ea"/>
                          <a:cs typeface="Arial" panose="020B0604020202020204" pitchFamily="34" charset="0"/>
                        </a:rPr>
                        <a:t>upto</a:t>
                      </a:r>
                      <a:r>
                        <a:rPr lang="en-GB" sz="2200" kern="1200" dirty="0">
                          <a:solidFill>
                            <a:srgbClr val="0000FF"/>
                          </a:solidFill>
                          <a:latin typeface="Arial" panose="020B0604020202020204" pitchFamily="34" charset="0"/>
                          <a:ea typeface="+mn-ea"/>
                          <a:cs typeface="Arial" panose="020B0604020202020204" pitchFamily="34" charset="0"/>
                        </a:rPr>
                        <a:t> 6th position.</a:t>
                      </a:r>
                    </a:p>
                  </a:txBody>
                  <a:tcPr/>
                </a:tc>
                <a:tc>
                  <a:txBody>
                    <a:bodyPr/>
                    <a:lstStyle/>
                    <a:p>
                      <a:pPr algn="ctr"/>
                      <a:r>
                        <a:rPr lang="en-GB" sz="2200" kern="1200" dirty="0">
                          <a:solidFill>
                            <a:srgbClr val="0000FF"/>
                          </a:solidFill>
                          <a:latin typeface="Arial" panose="020B0604020202020204" pitchFamily="34" charset="0"/>
                          <a:ea typeface="+mn-ea"/>
                          <a:cs typeface="Arial" panose="020B0604020202020204" pitchFamily="34" charset="0"/>
                        </a:rPr>
                        <a:t>10</a:t>
                      </a:r>
                    </a:p>
                  </a:txBody>
                  <a:tcPr/>
                </a:tc>
                <a:tc>
                  <a:txBody>
                    <a:bodyPr/>
                    <a:lstStyle/>
                    <a:p>
                      <a:endParaRPr lang="en-GB" sz="2200" kern="1200" baseline="0" dirty="0">
                        <a:solidFill>
                          <a:srgbClr val="00B050"/>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5"/>
                  </a:ext>
                </a:extLst>
              </a:tr>
              <a:tr h="824875">
                <a:tc>
                  <a:txBody>
                    <a:bodyPr/>
                    <a:lstStyle/>
                    <a:p>
                      <a:pPr algn="ctr"/>
                      <a:r>
                        <a:rPr lang="en-GB" sz="2200" dirty="0">
                          <a:solidFill>
                            <a:srgbClr val="00B050"/>
                          </a:solidFill>
                          <a:latin typeface="Arial" panose="020B0604020202020204" pitchFamily="34" charset="0"/>
                          <a:cs typeface="Arial" panose="020B0604020202020204" pitchFamily="34" charset="0"/>
                        </a:rPr>
                        <a:t>7.</a:t>
                      </a:r>
                    </a:p>
                  </a:txBody>
                  <a:tcPr/>
                </a:tc>
                <a:tc>
                  <a:txBody>
                    <a:bodyPr/>
                    <a:lstStyle/>
                    <a:p>
                      <a:pPr algn="just"/>
                      <a:r>
                        <a:rPr lang="en-GB" sz="2200" dirty="0">
                          <a:solidFill>
                            <a:srgbClr val="00B050"/>
                          </a:solidFill>
                          <a:latin typeface="Arial" panose="020B0604020202020204" pitchFamily="34" charset="0"/>
                          <a:cs typeface="Arial" panose="020B0604020202020204" pitchFamily="34" charset="0"/>
                        </a:rPr>
                        <a:t>State</a:t>
                      </a:r>
                      <a:r>
                        <a:rPr lang="en-GB" sz="2200" baseline="0" dirty="0">
                          <a:solidFill>
                            <a:srgbClr val="00B050"/>
                          </a:solidFill>
                          <a:latin typeface="Arial" panose="020B0604020202020204" pitchFamily="34" charset="0"/>
                          <a:cs typeface="Arial" panose="020B0604020202020204" pitchFamily="34" charset="0"/>
                        </a:rPr>
                        <a:t> Level &amp; won </a:t>
                      </a:r>
                      <a:r>
                        <a:rPr lang="en-GB" sz="2200" baseline="0" dirty="0" err="1">
                          <a:solidFill>
                            <a:srgbClr val="00B050"/>
                          </a:solidFill>
                          <a:latin typeface="Arial" panose="020B0604020202020204" pitchFamily="34" charset="0"/>
                          <a:cs typeface="Arial" panose="020B0604020202020204" pitchFamily="34" charset="0"/>
                        </a:rPr>
                        <a:t>upto</a:t>
                      </a:r>
                      <a:r>
                        <a:rPr lang="en-GB" sz="2200" baseline="0" dirty="0">
                          <a:solidFill>
                            <a:srgbClr val="00B050"/>
                          </a:solidFill>
                          <a:latin typeface="Arial" panose="020B0604020202020204" pitchFamily="34" charset="0"/>
                          <a:cs typeface="Arial" panose="020B0604020202020204" pitchFamily="34" charset="0"/>
                        </a:rPr>
                        <a:t> 4</a:t>
                      </a:r>
                      <a:r>
                        <a:rPr lang="en-GB" sz="2200" baseline="30000" dirty="0">
                          <a:solidFill>
                            <a:srgbClr val="00B050"/>
                          </a:solidFill>
                          <a:latin typeface="Arial" panose="020B0604020202020204" pitchFamily="34" charset="0"/>
                          <a:cs typeface="Arial" panose="020B0604020202020204" pitchFamily="34" charset="0"/>
                        </a:rPr>
                        <a:t>th</a:t>
                      </a:r>
                      <a:r>
                        <a:rPr lang="en-GB" sz="2200" baseline="0" dirty="0">
                          <a:solidFill>
                            <a:srgbClr val="00B050"/>
                          </a:solidFill>
                          <a:latin typeface="Arial" panose="020B0604020202020204" pitchFamily="34" charset="0"/>
                          <a:cs typeface="Arial" panose="020B0604020202020204" pitchFamily="34" charset="0"/>
                        </a:rPr>
                        <a:t> position.</a:t>
                      </a:r>
                      <a:endParaRPr lang="en-GB" sz="2200" dirty="0">
                        <a:solidFill>
                          <a:srgbClr val="00B050"/>
                        </a:solidFill>
                        <a:latin typeface="Arial" panose="020B0604020202020204" pitchFamily="34" charset="0"/>
                        <a:cs typeface="Arial" panose="020B0604020202020204" pitchFamily="34" charset="0"/>
                      </a:endParaRPr>
                    </a:p>
                  </a:txBody>
                  <a:tcPr/>
                </a:tc>
                <a:tc>
                  <a:txBody>
                    <a:bodyPr/>
                    <a:lstStyle/>
                    <a:p>
                      <a:pPr algn="ctr"/>
                      <a:r>
                        <a:rPr lang="en-GB" sz="2200" dirty="0">
                          <a:solidFill>
                            <a:srgbClr val="00B050"/>
                          </a:solidFill>
                          <a:latin typeface="Arial" panose="020B0604020202020204" pitchFamily="34" charset="0"/>
                          <a:cs typeface="Arial" panose="020B0604020202020204" pitchFamily="34" charset="0"/>
                        </a:rPr>
                        <a:t>05</a:t>
                      </a:r>
                    </a:p>
                  </a:txBody>
                  <a:tcPr/>
                </a:tc>
                <a:tc>
                  <a:txBody>
                    <a:bodyPr/>
                    <a:lstStyle/>
                    <a:p>
                      <a:endParaRPr lang="en-GB" sz="2200" kern="1200" baseline="0" dirty="0">
                        <a:solidFill>
                          <a:srgbClr val="00B050"/>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6"/>
                  </a:ext>
                </a:extLst>
              </a:tr>
              <a:tr h="1039509">
                <a:tc>
                  <a:txBody>
                    <a:bodyPr/>
                    <a:lstStyle/>
                    <a:p>
                      <a:pPr algn="ctr"/>
                      <a:r>
                        <a:rPr lang="en-GB" sz="2200" dirty="0">
                          <a:solidFill>
                            <a:schemeClr val="tx1"/>
                          </a:solidFill>
                          <a:latin typeface="Arial" panose="020B0604020202020204" pitchFamily="34" charset="0"/>
                          <a:cs typeface="Arial" panose="020B0604020202020204" pitchFamily="34" charset="0"/>
                        </a:rPr>
                        <a:t>8.</a:t>
                      </a:r>
                    </a:p>
                  </a:txBody>
                  <a:tcPr/>
                </a:tc>
                <a:tc>
                  <a:txBody>
                    <a:bodyPr/>
                    <a:lstStyle/>
                    <a:p>
                      <a:pPr algn="just"/>
                      <a:r>
                        <a:rPr lang="en-GB" sz="2200" dirty="0">
                          <a:solidFill>
                            <a:schemeClr val="tx1"/>
                          </a:solidFill>
                          <a:latin typeface="Arial" panose="020B0604020202020204" pitchFamily="34" charset="0"/>
                          <a:cs typeface="Arial" panose="020B0604020202020204" pitchFamily="34" charset="0"/>
                        </a:rPr>
                        <a:t>State school team in the events org by All India School Games &amp; won</a:t>
                      </a:r>
                      <a:r>
                        <a:rPr lang="en-GB" sz="2200" baseline="0" dirty="0">
                          <a:solidFill>
                            <a:schemeClr val="tx1"/>
                          </a:solidFill>
                          <a:latin typeface="Arial" panose="020B0604020202020204" pitchFamily="34" charset="0"/>
                          <a:cs typeface="Arial" panose="020B0604020202020204" pitchFamily="34" charset="0"/>
                        </a:rPr>
                        <a:t> </a:t>
                      </a:r>
                      <a:r>
                        <a:rPr lang="en-GB" sz="2200" baseline="0" dirty="0" err="1">
                          <a:solidFill>
                            <a:schemeClr val="tx1"/>
                          </a:solidFill>
                          <a:latin typeface="Arial" panose="020B0604020202020204" pitchFamily="34" charset="0"/>
                          <a:cs typeface="Arial" panose="020B0604020202020204" pitchFamily="34" charset="0"/>
                        </a:rPr>
                        <a:t>upto</a:t>
                      </a:r>
                      <a:r>
                        <a:rPr lang="en-GB" sz="2200" baseline="0" dirty="0">
                          <a:solidFill>
                            <a:schemeClr val="tx1"/>
                          </a:solidFill>
                          <a:latin typeface="Arial" panose="020B0604020202020204" pitchFamily="34" charset="0"/>
                          <a:cs typeface="Arial" panose="020B0604020202020204" pitchFamily="34" charset="0"/>
                        </a:rPr>
                        <a:t> 6</a:t>
                      </a:r>
                      <a:r>
                        <a:rPr lang="en-GB" sz="2200" baseline="30000" dirty="0">
                          <a:solidFill>
                            <a:schemeClr val="tx1"/>
                          </a:solidFill>
                          <a:latin typeface="Arial" panose="020B0604020202020204" pitchFamily="34" charset="0"/>
                          <a:cs typeface="Arial" panose="020B0604020202020204" pitchFamily="34" charset="0"/>
                        </a:rPr>
                        <a:t>th</a:t>
                      </a:r>
                      <a:r>
                        <a:rPr lang="en-GB" sz="2200" baseline="0" dirty="0">
                          <a:solidFill>
                            <a:schemeClr val="tx1"/>
                          </a:solidFill>
                          <a:latin typeface="Arial" panose="020B0604020202020204" pitchFamily="34" charset="0"/>
                          <a:cs typeface="Arial" panose="020B0604020202020204" pitchFamily="34" charset="0"/>
                        </a:rPr>
                        <a:t> position</a:t>
                      </a:r>
                      <a:endParaRPr lang="en-GB" sz="2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GB" sz="2200" dirty="0">
                          <a:solidFill>
                            <a:schemeClr val="tx1"/>
                          </a:solidFill>
                          <a:latin typeface="Arial" panose="020B0604020202020204" pitchFamily="34" charset="0"/>
                          <a:cs typeface="Arial" panose="020B0604020202020204" pitchFamily="34" charset="0"/>
                        </a:rPr>
                        <a:t>05</a:t>
                      </a:r>
                    </a:p>
                  </a:txBody>
                  <a:tcPr/>
                </a:tc>
                <a:tc>
                  <a:txBody>
                    <a:bodyPr/>
                    <a:lstStyle/>
                    <a:p>
                      <a:endParaRPr lang="en-GB" sz="2200" kern="1200" baseline="0" dirty="0">
                        <a:solidFill>
                          <a:srgbClr val="00B050"/>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7"/>
                  </a:ext>
                </a:extLst>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20</a:t>
            </a:fld>
            <a:endParaRPr lang="en-US">
              <a:solidFill>
                <a:prstClr val="black">
                  <a:tint val="75000"/>
                </a:prstClr>
              </a:solidFill>
            </a:endParaRPr>
          </a:p>
        </p:txBody>
      </p:sp>
    </p:spTree>
    <p:extLst>
      <p:ext uri="{BB962C8B-B14F-4D97-AF65-F5344CB8AC3E}">
        <p14:creationId xmlns:p14="http://schemas.microsoft.com/office/powerpoint/2010/main" val="9690937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684588511"/>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360804" y="914400"/>
            <a:ext cx="8783196" cy="369332"/>
          </a:xfrm>
          <a:prstGeom prst="rect">
            <a:avLst/>
          </a:prstGeom>
        </p:spPr>
        <p:txBody>
          <a:bodyPr wrap="square">
            <a:spAutoFit/>
          </a:bodyPr>
          <a:lstStyle/>
          <a:p>
            <a:pPr algn="ctr"/>
            <a:endParaRPr lang="en-GB" dirty="0">
              <a:latin typeface="Arial" panose="020B0604020202020204" pitchFamily="34" charset="0"/>
              <a:cs typeface="Arial" panose="020B0604020202020204" pitchFamily="34" charset="0"/>
            </a:endParaRPr>
          </a:p>
        </p:txBody>
      </p:sp>
      <p:sp>
        <p:nvSpPr>
          <p:cNvPr id="8" name="TextBox 7"/>
          <p:cNvSpPr txBox="1"/>
          <p:nvPr/>
        </p:nvSpPr>
        <p:spPr>
          <a:xfrm>
            <a:off x="0" y="923581"/>
            <a:ext cx="9144000" cy="5909310"/>
          </a:xfrm>
          <a:prstGeom prst="rect">
            <a:avLst/>
          </a:prstGeom>
          <a:noFill/>
        </p:spPr>
        <p:txBody>
          <a:bodyPr wrap="square" rtlCol="0">
            <a:spAutoFit/>
          </a:bodyPr>
          <a:lstStyle/>
          <a:p>
            <a:pPr algn="ctr" defTabSz="457200"/>
            <a:r>
              <a:rPr lang="en-US" sz="2200" b="1" u="sng" dirty="0">
                <a:solidFill>
                  <a:srgbClr val="FF0000"/>
                </a:solidFill>
                <a:latin typeface="Arial" pitchFamily="34" charset="0"/>
                <a:cs typeface="Arial" pitchFamily="34" charset="0"/>
              </a:rPr>
              <a:t>SPECIAL INSTRUCTIONS</a:t>
            </a:r>
            <a:endParaRPr lang="en-US" sz="2200" dirty="0">
              <a:solidFill>
                <a:srgbClr val="FF0000"/>
              </a:solidFill>
              <a:latin typeface="Arial" pitchFamily="34" charset="0"/>
              <a:cs typeface="Arial" pitchFamily="34" charset="0"/>
            </a:endParaRPr>
          </a:p>
          <a:p>
            <a:pPr marL="342900" indent="-342900" defTabSz="457200">
              <a:buFont typeface="Wingdings" panose="05000000000000000000" pitchFamily="2" charset="2"/>
              <a:buChar char="Ø"/>
            </a:pPr>
            <a:endParaRPr lang="en-US" sz="2200" dirty="0">
              <a:solidFill>
                <a:srgbClr val="0000FF"/>
              </a:solidFill>
              <a:latin typeface="Arial" pitchFamily="34" charset="0"/>
              <a:cs typeface="Arial" pitchFamily="34" charset="0"/>
            </a:endParaRPr>
          </a:p>
          <a:p>
            <a:pPr marL="455613" indent="-342900" algn="just" defTabSz="457200">
              <a:spcAft>
                <a:spcPts val="1200"/>
              </a:spcAft>
              <a:buFont typeface="Wingdings" panose="05000000000000000000" pitchFamily="2" charset="2"/>
              <a:buChar char="Ø"/>
            </a:pPr>
            <a:r>
              <a:rPr lang="en-US" sz="2200" dirty="0">
                <a:solidFill>
                  <a:srgbClr val="0000FF"/>
                </a:solidFill>
                <a:latin typeface="Arial" pitchFamily="34" charset="0"/>
                <a:cs typeface="Arial" pitchFamily="34" charset="0"/>
              </a:rPr>
              <a:t>	Any candidate who had not received admit card 05 days prior to the rally, may approach ARO, Silchar for further clarification.</a:t>
            </a:r>
          </a:p>
          <a:p>
            <a:pPr marL="455613" indent="-342900" algn="just" defTabSz="457200">
              <a:spcAft>
                <a:spcPts val="1200"/>
              </a:spcAft>
              <a:buFont typeface="Wingdings" panose="05000000000000000000" pitchFamily="2" charset="2"/>
              <a:buChar char="Ø"/>
            </a:pPr>
            <a:r>
              <a:rPr lang="en-US" sz="2200" dirty="0">
                <a:solidFill>
                  <a:srgbClr val="00B050"/>
                </a:solidFill>
                <a:latin typeface="Arial" pitchFamily="34" charset="0"/>
                <a:cs typeface="Arial" pitchFamily="34" charset="0"/>
              </a:rPr>
              <a:t>	Candidate can apply in only one category. </a:t>
            </a:r>
          </a:p>
          <a:p>
            <a:pPr marL="455613" indent="-342900" algn="just" defTabSz="457200">
              <a:spcAft>
                <a:spcPts val="1200"/>
              </a:spcAft>
              <a:buFont typeface="Wingdings" panose="05000000000000000000" pitchFamily="2" charset="2"/>
              <a:buChar char="Ø"/>
            </a:pPr>
            <a:r>
              <a:rPr lang="en-US" sz="2200" dirty="0">
                <a:latin typeface="Arial" pitchFamily="34" charset="0"/>
                <a:cs typeface="Arial" pitchFamily="34" charset="0"/>
              </a:rPr>
              <a:t>	Original birth certificate produce must in pre-documentation.</a:t>
            </a:r>
          </a:p>
          <a:p>
            <a:pPr marL="455613" indent="-342900" algn="just" defTabSz="457200">
              <a:spcAft>
                <a:spcPts val="1200"/>
              </a:spcAft>
              <a:buFont typeface="Wingdings" panose="05000000000000000000" pitchFamily="2" charset="2"/>
              <a:buChar char="Ø"/>
            </a:pPr>
            <a:r>
              <a:rPr lang="en-US" sz="2200" dirty="0">
                <a:solidFill>
                  <a:srgbClr val="0000FF"/>
                </a:solidFill>
                <a:latin typeface="Arial" pitchFamily="34" charset="0"/>
                <a:cs typeface="Arial" pitchFamily="34" charset="0"/>
              </a:rPr>
              <a:t>	Candidates report at the Rally Site as per guidelines.</a:t>
            </a:r>
            <a:endParaRPr lang="en-US" sz="2200" dirty="0">
              <a:solidFill>
                <a:srgbClr val="00B050"/>
              </a:solidFill>
              <a:latin typeface="Arial" pitchFamily="34" charset="0"/>
              <a:cs typeface="Arial" pitchFamily="34" charset="0"/>
            </a:endParaRPr>
          </a:p>
          <a:p>
            <a:pPr marL="455613" indent="-342900" algn="just" defTabSz="457200">
              <a:spcAft>
                <a:spcPts val="1200"/>
              </a:spcAft>
              <a:buFont typeface="Wingdings" panose="05000000000000000000" pitchFamily="2" charset="2"/>
              <a:buChar char="Ø"/>
            </a:pPr>
            <a:r>
              <a:rPr lang="en-US" sz="2200" dirty="0">
                <a:solidFill>
                  <a:srgbClr val="0000FF"/>
                </a:solidFill>
                <a:latin typeface="Arial" pitchFamily="34" charset="0"/>
                <a:cs typeface="Arial" pitchFamily="34" charset="0"/>
              </a:rPr>
              <a:t>	</a:t>
            </a:r>
            <a:r>
              <a:rPr lang="en-US" sz="2200" dirty="0">
                <a:solidFill>
                  <a:srgbClr val="00B050"/>
                </a:solidFill>
                <a:latin typeface="Arial" pitchFamily="34" charset="0"/>
                <a:cs typeface="Arial" pitchFamily="34" charset="0"/>
              </a:rPr>
              <a:t>All Candidate should be clean shaven with proper haircut (Except Sikh Candidate).</a:t>
            </a:r>
          </a:p>
          <a:p>
            <a:pPr marL="455613" indent="-342900" algn="just" defTabSz="457200">
              <a:spcAft>
                <a:spcPts val="1200"/>
              </a:spcAft>
              <a:buFont typeface="Wingdings" panose="05000000000000000000" pitchFamily="2" charset="2"/>
              <a:buChar char="Ø"/>
            </a:pPr>
            <a:r>
              <a:rPr lang="en-US" sz="2200" dirty="0">
                <a:latin typeface="Arial" pitchFamily="34" charset="0"/>
                <a:cs typeface="Arial" pitchFamily="34" charset="0"/>
              </a:rPr>
              <a:t>	Personnel valid e-mail ID/Mobile Number is MUST.</a:t>
            </a:r>
          </a:p>
          <a:p>
            <a:pPr marL="455613" indent="-342900" algn="just" defTabSz="457200">
              <a:spcAft>
                <a:spcPts val="1200"/>
              </a:spcAft>
              <a:buFont typeface="Wingdings" panose="05000000000000000000" pitchFamily="2" charset="2"/>
              <a:buChar char="Ø"/>
            </a:pPr>
            <a:r>
              <a:rPr lang="en-US" sz="2200" dirty="0">
                <a:solidFill>
                  <a:srgbClr val="0000FF"/>
                </a:solidFill>
                <a:latin typeface="Arial" pitchFamily="34" charset="0"/>
                <a:cs typeface="Arial" pitchFamily="34" charset="0"/>
              </a:rPr>
              <a:t>	Candidate’s Name, Father’s Name, Mother’s Name and DOB must be entered exactly as per Matriculation/10th Class Board Cert.</a:t>
            </a:r>
          </a:p>
          <a:p>
            <a:pPr marL="455613" indent="-342900" algn="just" defTabSz="457200">
              <a:spcAft>
                <a:spcPts val="1200"/>
              </a:spcAft>
              <a:buFont typeface="Wingdings" panose="05000000000000000000" pitchFamily="2" charset="2"/>
              <a:buChar char="Ø"/>
            </a:pPr>
            <a:r>
              <a:rPr lang="en-US" sz="2200" dirty="0">
                <a:solidFill>
                  <a:srgbClr val="00B050"/>
                </a:solidFill>
                <a:latin typeface="Arial" pitchFamily="34" charset="0"/>
                <a:cs typeface="Arial" pitchFamily="34" charset="0"/>
              </a:rPr>
              <a:t>	Candidate must enter contact details and permanent home address exactly as per Domicile/Nativity/Permanent Residential Cert.</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21</a:t>
            </a:fld>
            <a:endParaRPr lang="en-US">
              <a:solidFill>
                <a:prstClr val="black">
                  <a:tint val="75000"/>
                </a:prstClr>
              </a:solidFill>
            </a:endParaRPr>
          </a:p>
        </p:txBody>
      </p:sp>
    </p:spTree>
    <p:extLst>
      <p:ext uri="{BB962C8B-B14F-4D97-AF65-F5344CB8AC3E}">
        <p14:creationId xmlns:p14="http://schemas.microsoft.com/office/powerpoint/2010/main" val="7880565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863396329"/>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360804" y="914400"/>
            <a:ext cx="8783196" cy="369332"/>
          </a:xfrm>
          <a:prstGeom prst="rect">
            <a:avLst/>
          </a:prstGeom>
        </p:spPr>
        <p:txBody>
          <a:bodyPr wrap="square">
            <a:spAutoFit/>
          </a:bodyPr>
          <a:lstStyle/>
          <a:p>
            <a:pPr algn="ctr"/>
            <a:endParaRPr lang="en-GB" dirty="0">
              <a:latin typeface="Arial" panose="020B0604020202020204" pitchFamily="34" charset="0"/>
              <a:cs typeface="Arial" panose="020B0604020202020204" pitchFamily="34" charset="0"/>
            </a:endParaRPr>
          </a:p>
        </p:txBody>
      </p:sp>
      <p:sp>
        <p:nvSpPr>
          <p:cNvPr id="8" name="TextBox 7"/>
          <p:cNvSpPr txBox="1"/>
          <p:nvPr/>
        </p:nvSpPr>
        <p:spPr>
          <a:xfrm>
            <a:off x="0" y="923581"/>
            <a:ext cx="9144000" cy="4524315"/>
          </a:xfrm>
          <a:prstGeom prst="rect">
            <a:avLst/>
          </a:prstGeom>
          <a:noFill/>
        </p:spPr>
        <p:txBody>
          <a:bodyPr wrap="square" rtlCol="0">
            <a:spAutoFit/>
          </a:bodyPr>
          <a:lstStyle/>
          <a:p>
            <a:pPr algn="ctr" defTabSz="457200"/>
            <a:r>
              <a:rPr lang="en-US" sz="2200" b="1" u="sng" dirty="0">
                <a:solidFill>
                  <a:srgbClr val="FF0000"/>
                </a:solidFill>
                <a:latin typeface="Arial" pitchFamily="34" charset="0"/>
                <a:cs typeface="Arial" pitchFamily="34" charset="0"/>
              </a:rPr>
              <a:t>SPECIAL INSTRUCTIONS</a:t>
            </a:r>
            <a:endParaRPr lang="en-US" sz="2200" dirty="0">
              <a:solidFill>
                <a:srgbClr val="FF0000"/>
              </a:solidFill>
              <a:latin typeface="Arial" pitchFamily="34" charset="0"/>
              <a:cs typeface="Arial" pitchFamily="34" charset="0"/>
            </a:endParaRPr>
          </a:p>
          <a:p>
            <a:pPr marL="342900" algn="just" defTabSz="457200"/>
            <a:r>
              <a:rPr lang="en-US" sz="2200" dirty="0">
                <a:solidFill>
                  <a:schemeClr val="accent3">
                    <a:lumMod val="50000"/>
                  </a:schemeClr>
                </a:solidFill>
                <a:latin typeface="Arial" pitchFamily="34" charset="0"/>
                <a:cs typeface="Arial" pitchFamily="34" charset="0"/>
              </a:rPr>
              <a:t> </a:t>
            </a:r>
          </a:p>
          <a:p>
            <a:pPr marL="393700" indent="-342900" algn="just" defTabSz="457200">
              <a:buFont typeface="Wingdings" panose="05000000000000000000" pitchFamily="2" charset="2"/>
              <a:buChar char="Ø"/>
            </a:pPr>
            <a:r>
              <a:rPr lang="en-US" sz="2200" dirty="0">
                <a:solidFill>
                  <a:schemeClr val="accent3">
                    <a:lumMod val="50000"/>
                  </a:schemeClr>
                </a:solidFill>
                <a:latin typeface="Arial" pitchFamily="34" charset="0"/>
                <a:cs typeface="Arial" pitchFamily="34" charset="0"/>
              </a:rPr>
              <a:t>	</a:t>
            </a:r>
            <a:r>
              <a:rPr lang="en-US" sz="2200" b="1" u="sng" dirty="0">
                <a:solidFill>
                  <a:srgbClr val="0000FF"/>
                </a:solidFill>
                <a:latin typeface="Arial" pitchFamily="34" charset="0"/>
                <a:cs typeface="Arial" pitchFamily="34" charset="0"/>
              </a:rPr>
              <a:t>For 8</a:t>
            </a:r>
            <a:r>
              <a:rPr lang="en-US" sz="2200" b="1" u="sng" baseline="30000" dirty="0">
                <a:solidFill>
                  <a:srgbClr val="0000FF"/>
                </a:solidFill>
                <a:latin typeface="Arial" pitchFamily="34" charset="0"/>
                <a:cs typeface="Arial" pitchFamily="34" charset="0"/>
              </a:rPr>
              <a:t>th</a:t>
            </a:r>
            <a:r>
              <a:rPr lang="en-US" sz="2200" b="1" u="sng" dirty="0">
                <a:solidFill>
                  <a:srgbClr val="0000FF"/>
                </a:solidFill>
                <a:latin typeface="Arial" pitchFamily="34" charset="0"/>
                <a:cs typeface="Arial" pitchFamily="34" charset="0"/>
              </a:rPr>
              <a:t> Class Pass Candidates</a:t>
            </a:r>
            <a:r>
              <a:rPr lang="en-US" sz="2200" dirty="0">
                <a:solidFill>
                  <a:srgbClr val="0000FF"/>
                </a:solidFill>
                <a:latin typeface="Arial" pitchFamily="34" charset="0"/>
                <a:cs typeface="Arial" pitchFamily="34" charset="0"/>
              </a:rPr>
              <a:t>.   8</a:t>
            </a:r>
            <a:r>
              <a:rPr lang="en-US" sz="2200" baseline="30000" dirty="0">
                <a:solidFill>
                  <a:srgbClr val="0000FF"/>
                </a:solidFill>
                <a:latin typeface="Arial" pitchFamily="34" charset="0"/>
                <a:cs typeface="Arial" pitchFamily="34" charset="0"/>
              </a:rPr>
              <a:t>th</a:t>
            </a:r>
            <a:r>
              <a:rPr lang="en-US" sz="2200" dirty="0">
                <a:solidFill>
                  <a:srgbClr val="0000FF"/>
                </a:solidFill>
                <a:latin typeface="Arial" pitchFamily="34" charset="0"/>
                <a:cs typeface="Arial" pitchFamily="34" charset="0"/>
              </a:rPr>
              <a:t> Class pass mark sheet and TC issued by school (both certs) should be countersigned by  District Inspector of School/District Education Officer. </a:t>
            </a:r>
          </a:p>
          <a:p>
            <a:pPr marL="393700" indent="-342900" algn="just" defTabSz="457200">
              <a:buFont typeface="Wingdings" panose="05000000000000000000" pitchFamily="2" charset="2"/>
              <a:buChar char="Ø"/>
            </a:pPr>
            <a:endParaRPr lang="en-US" sz="2200" dirty="0">
              <a:solidFill>
                <a:srgbClr val="0000FF"/>
              </a:solidFill>
              <a:latin typeface="Arial" pitchFamily="34" charset="0"/>
              <a:cs typeface="Arial" pitchFamily="34" charset="0"/>
            </a:endParaRPr>
          </a:p>
          <a:p>
            <a:pPr marL="393700" indent="-342900" algn="just" defTabSz="457200">
              <a:buFont typeface="Wingdings" panose="05000000000000000000" pitchFamily="2" charset="2"/>
              <a:buChar char="Ø"/>
            </a:pPr>
            <a:r>
              <a:rPr lang="en-US" sz="2200" dirty="0">
                <a:solidFill>
                  <a:srgbClr val="00B050"/>
                </a:solidFill>
                <a:latin typeface="Arial" pitchFamily="34" charset="0"/>
                <a:cs typeface="Arial" pitchFamily="34" charset="0"/>
              </a:rPr>
              <a:t>	Candidates must be clean shaved and hair cut.</a:t>
            </a:r>
          </a:p>
          <a:p>
            <a:pPr marL="393700" indent="-342900" algn="just" defTabSz="457200">
              <a:buFont typeface="Wingdings" panose="05000000000000000000" pitchFamily="2" charset="2"/>
              <a:buChar char="Ø"/>
            </a:pPr>
            <a:endParaRPr lang="en-US" sz="2200" dirty="0">
              <a:solidFill>
                <a:srgbClr val="0000FF"/>
              </a:solidFill>
              <a:latin typeface="Arial" pitchFamily="34" charset="0"/>
              <a:cs typeface="Arial" pitchFamily="34" charset="0"/>
            </a:endParaRPr>
          </a:p>
          <a:p>
            <a:pPr marL="393700" indent="-342900" algn="just" defTabSz="457200">
              <a:buFont typeface="Wingdings" panose="05000000000000000000" pitchFamily="2" charset="2"/>
              <a:buChar char="Ø"/>
            </a:pPr>
            <a:r>
              <a:rPr lang="en-US" sz="2200" dirty="0">
                <a:latin typeface="Arial" pitchFamily="34" charset="0"/>
                <a:cs typeface="Arial" pitchFamily="34" charset="0"/>
              </a:rPr>
              <a:t>	Recruitment is purely based on merit list depending on available  </a:t>
            </a:r>
          </a:p>
          <a:p>
            <a:pPr marL="50800" algn="just" defTabSz="457200"/>
            <a:r>
              <a:rPr lang="en-US" sz="2200" dirty="0">
                <a:latin typeface="Arial" pitchFamily="34" charset="0"/>
                <a:cs typeface="Arial" pitchFamily="34" charset="0"/>
              </a:rPr>
              <a:t>     vacancies.</a:t>
            </a:r>
          </a:p>
          <a:p>
            <a:pPr marL="393700" indent="-342900" algn="just" defTabSz="457200">
              <a:buFont typeface="Wingdings" panose="05000000000000000000" pitchFamily="2" charset="2"/>
              <a:buChar char="Ø"/>
            </a:pPr>
            <a:endParaRPr lang="en-US" sz="2200" dirty="0">
              <a:solidFill>
                <a:schemeClr val="accent3">
                  <a:lumMod val="50000"/>
                </a:schemeClr>
              </a:solidFill>
              <a:latin typeface="Arial" pitchFamily="34" charset="0"/>
              <a:cs typeface="Arial" pitchFamily="34" charset="0"/>
            </a:endParaRPr>
          </a:p>
          <a:p>
            <a:pPr marL="393700" indent="-342900" algn="just" defTabSz="457200">
              <a:buFont typeface="Wingdings" panose="05000000000000000000" pitchFamily="2" charset="2"/>
              <a:buChar char="Ø"/>
            </a:pPr>
            <a:r>
              <a:rPr lang="en-US" sz="2200" dirty="0">
                <a:solidFill>
                  <a:srgbClr val="0000FF"/>
                </a:solidFill>
                <a:latin typeface="Arial" pitchFamily="34" charset="0"/>
                <a:cs typeface="Arial" pitchFamily="34" charset="0"/>
              </a:rPr>
              <a:t>	Candidates not in possession of requisite cert will be rejected. </a:t>
            </a:r>
          </a:p>
          <a:p>
            <a:pPr marL="393700" indent="-342900" algn="just" defTabSz="457200">
              <a:buFont typeface="Wingdings" panose="05000000000000000000" pitchFamily="2" charset="2"/>
              <a:buChar char="Ø"/>
            </a:pPr>
            <a:endParaRPr lang="en-US" sz="24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22</a:t>
            </a:fld>
            <a:endParaRPr lang="en-US">
              <a:solidFill>
                <a:prstClr val="black">
                  <a:tint val="75000"/>
                </a:prstClr>
              </a:solidFill>
            </a:endParaRPr>
          </a:p>
        </p:txBody>
      </p:sp>
    </p:spTree>
    <p:extLst>
      <p:ext uri="{BB962C8B-B14F-4D97-AF65-F5344CB8AC3E}">
        <p14:creationId xmlns:p14="http://schemas.microsoft.com/office/powerpoint/2010/main" val="10257246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492739376"/>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360804" y="914400"/>
            <a:ext cx="8783196" cy="369332"/>
          </a:xfrm>
          <a:prstGeom prst="rect">
            <a:avLst/>
          </a:prstGeom>
        </p:spPr>
        <p:txBody>
          <a:bodyPr wrap="square">
            <a:spAutoFit/>
          </a:bodyPr>
          <a:lstStyle/>
          <a:p>
            <a:pPr algn="ctr"/>
            <a:endParaRPr lang="en-GB" dirty="0">
              <a:latin typeface="Arial" panose="020B0604020202020204" pitchFamily="34" charset="0"/>
              <a:cs typeface="Arial" panose="020B0604020202020204" pitchFamily="34" charset="0"/>
            </a:endParaRPr>
          </a:p>
        </p:txBody>
      </p:sp>
      <p:sp>
        <p:nvSpPr>
          <p:cNvPr id="8" name="TextBox 7"/>
          <p:cNvSpPr txBox="1"/>
          <p:nvPr/>
        </p:nvSpPr>
        <p:spPr>
          <a:xfrm>
            <a:off x="0" y="923581"/>
            <a:ext cx="9144000" cy="5447645"/>
          </a:xfrm>
          <a:prstGeom prst="rect">
            <a:avLst/>
          </a:prstGeom>
          <a:noFill/>
        </p:spPr>
        <p:txBody>
          <a:bodyPr wrap="square" rtlCol="0">
            <a:spAutoFit/>
          </a:bodyPr>
          <a:lstStyle/>
          <a:p>
            <a:pPr algn="ctr" defTabSz="457200"/>
            <a:r>
              <a:rPr lang="en-US" sz="2200" b="1" u="sng" dirty="0">
                <a:solidFill>
                  <a:srgbClr val="FF0000"/>
                </a:solidFill>
                <a:latin typeface="Arial" pitchFamily="34" charset="0"/>
                <a:cs typeface="Arial" pitchFamily="34" charset="0"/>
              </a:rPr>
              <a:t>IMPORTANT INSTRUCTIONS</a:t>
            </a:r>
            <a:endParaRPr lang="en-US" sz="2200" dirty="0">
              <a:solidFill>
                <a:srgbClr val="FF0000"/>
              </a:solidFill>
              <a:latin typeface="Arial" pitchFamily="34" charset="0"/>
              <a:cs typeface="Arial" pitchFamily="34" charset="0"/>
            </a:endParaRPr>
          </a:p>
          <a:p>
            <a:pPr marL="342900" indent="-342900" defTabSz="457200">
              <a:buFont typeface="Wingdings" panose="05000000000000000000" pitchFamily="2" charset="2"/>
              <a:buChar char="Ø"/>
            </a:pPr>
            <a:endParaRPr lang="en-US" sz="2200" dirty="0">
              <a:solidFill>
                <a:srgbClr val="0000FF"/>
              </a:solidFill>
              <a:latin typeface="Arial" pitchFamily="34" charset="0"/>
              <a:cs typeface="Arial" pitchFamily="34" charset="0"/>
            </a:endParaRPr>
          </a:p>
          <a:p>
            <a:pPr marL="458788" indent="-342900" algn="just" defTabSz="457200">
              <a:spcAft>
                <a:spcPts val="1800"/>
              </a:spcAft>
              <a:buFont typeface="Wingdings" panose="05000000000000000000" pitchFamily="2" charset="2"/>
              <a:buChar char="Ø"/>
            </a:pPr>
            <a:r>
              <a:rPr lang="en-US" sz="2200" dirty="0">
                <a:solidFill>
                  <a:srgbClr val="0000FF"/>
                </a:solidFill>
                <a:latin typeface="Arial" pitchFamily="34" charset="0"/>
                <a:cs typeface="Arial" pitchFamily="34" charset="0"/>
              </a:rPr>
              <a:t>Candidates will be permitted entry into the rally site only on production of Admit Card in duplicate generated online through the official website, Any one found with fake admit card will be handed over to Civil Police on the spot. </a:t>
            </a:r>
          </a:p>
          <a:p>
            <a:pPr marL="458788" indent="-342900" algn="just" defTabSz="457200">
              <a:spcAft>
                <a:spcPts val="1800"/>
              </a:spcAft>
              <a:buFont typeface="Wingdings" panose="05000000000000000000" pitchFamily="2" charset="2"/>
              <a:buChar char="Ø"/>
            </a:pPr>
            <a:r>
              <a:rPr lang="en-US" sz="2200" dirty="0">
                <a:solidFill>
                  <a:srgbClr val="00B050"/>
                </a:solidFill>
                <a:latin typeface="Arial" pitchFamily="34" charset="0"/>
                <a:cs typeface="Arial" pitchFamily="34" charset="0"/>
              </a:rPr>
              <a:t>Candidates are advised to check their age &amp; education criteria before participating in the rally. </a:t>
            </a:r>
          </a:p>
          <a:p>
            <a:pPr marL="458788" indent="-342900" algn="just" defTabSz="457200">
              <a:spcAft>
                <a:spcPts val="1800"/>
              </a:spcAft>
              <a:buFont typeface="Wingdings" panose="05000000000000000000" pitchFamily="2" charset="2"/>
              <a:buChar char="Ø"/>
            </a:pPr>
            <a:r>
              <a:rPr lang="en-US" sz="2200" dirty="0">
                <a:latin typeface="Arial" pitchFamily="34" charset="0"/>
                <a:cs typeface="Arial" pitchFamily="34" charset="0"/>
              </a:rPr>
              <a:t>Certificates with overwriting/tampering of seals or erasing/alteration of any type of will not be accepted. </a:t>
            </a:r>
          </a:p>
          <a:p>
            <a:pPr marL="458788" indent="-342900" algn="just" defTabSz="457200">
              <a:spcAft>
                <a:spcPts val="1800"/>
              </a:spcAft>
              <a:buFont typeface="Wingdings" panose="05000000000000000000" pitchFamily="2" charset="2"/>
              <a:buChar char="Ø"/>
            </a:pPr>
            <a:r>
              <a:rPr lang="en-US" sz="2200" dirty="0">
                <a:solidFill>
                  <a:srgbClr val="0000FF"/>
                </a:solidFill>
                <a:latin typeface="Arial" pitchFamily="34" charset="0"/>
                <a:cs typeface="Arial" pitchFamily="34" charset="0"/>
              </a:rPr>
              <a:t>All documents submitted by the candidates are verified by government agencies before enrolment into Army. </a:t>
            </a:r>
          </a:p>
          <a:p>
            <a:pPr marL="342900" algn="just" defTabSz="457200"/>
            <a:endParaRPr lang="en-US" sz="24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23</a:t>
            </a:fld>
            <a:endParaRPr lang="en-US">
              <a:solidFill>
                <a:prstClr val="black">
                  <a:tint val="75000"/>
                </a:prstClr>
              </a:solidFill>
            </a:endParaRPr>
          </a:p>
        </p:txBody>
      </p:sp>
    </p:spTree>
    <p:extLst>
      <p:ext uri="{BB962C8B-B14F-4D97-AF65-F5344CB8AC3E}">
        <p14:creationId xmlns:p14="http://schemas.microsoft.com/office/powerpoint/2010/main" val="14534374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149898626"/>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360804" y="914400"/>
            <a:ext cx="8783196" cy="369332"/>
          </a:xfrm>
          <a:prstGeom prst="rect">
            <a:avLst/>
          </a:prstGeom>
        </p:spPr>
        <p:txBody>
          <a:bodyPr wrap="square">
            <a:spAutoFit/>
          </a:bodyPr>
          <a:lstStyle/>
          <a:p>
            <a:pPr algn="ctr"/>
            <a:endParaRPr lang="en-GB" dirty="0">
              <a:latin typeface="Arial" panose="020B0604020202020204" pitchFamily="34" charset="0"/>
              <a:cs typeface="Arial" panose="020B0604020202020204" pitchFamily="34" charset="0"/>
            </a:endParaRPr>
          </a:p>
        </p:txBody>
      </p:sp>
      <p:sp>
        <p:nvSpPr>
          <p:cNvPr id="8" name="TextBox 7"/>
          <p:cNvSpPr txBox="1"/>
          <p:nvPr/>
        </p:nvSpPr>
        <p:spPr>
          <a:xfrm>
            <a:off x="0" y="923581"/>
            <a:ext cx="9144000" cy="5309146"/>
          </a:xfrm>
          <a:prstGeom prst="rect">
            <a:avLst/>
          </a:prstGeom>
          <a:noFill/>
        </p:spPr>
        <p:txBody>
          <a:bodyPr wrap="square" rtlCol="0">
            <a:spAutoFit/>
          </a:bodyPr>
          <a:lstStyle/>
          <a:p>
            <a:pPr algn="ctr" defTabSz="457200"/>
            <a:r>
              <a:rPr lang="en-US" sz="2200" b="1" u="sng" dirty="0">
                <a:solidFill>
                  <a:srgbClr val="FF0000"/>
                </a:solidFill>
                <a:latin typeface="Arial" pitchFamily="34" charset="0"/>
                <a:cs typeface="Arial" pitchFamily="34" charset="0"/>
              </a:rPr>
              <a:t>IMPORTANT INSTRUCTIONS</a:t>
            </a:r>
            <a:endParaRPr lang="en-US" sz="2200" dirty="0">
              <a:solidFill>
                <a:srgbClr val="FF0000"/>
              </a:solidFill>
              <a:latin typeface="Arial" pitchFamily="34" charset="0"/>
              <a:cs typeface="Arial" pitchFamily="34" charset="0"/>
            </a:endParaRPr>
          </a:p>
          <a:p>
            <a:pPr marL="342900" indent="-342900" defTabSz="457200">
              <a:buFont typeface="Wingdings" panose="05000000000000000000" pitchFamily="2" charset="2"/>
              <a:buChar char="Ø"/>
            </a:pPr>
            <a:endParaRPr lang="en-US" sz="2200" dirty="0">
              <a:solidFill>
                <a:srgbClr val="0000FF"/>
              </a:solidFill>
              <a:latin typeface="Arial" pitchFamily="34" charset="0"/>
              <a:cs typeface="Arial" pitchFamily="34" charset="0"/>
            </a:endParaRPr>
          </a:p>
          <a:p>
            <a:pPr marL="631825" indent="-515938" algn="just" defTabSz="457200">
              <a:spcAft>
                <a:spcPts val="1800"/>
              </a:spcAft>
              <a:buFont typeface="Wingdings" panose="05000000000000000000" pitchFamily="2" charset="2"/>
              <a:buChar char="Ø"/>
            </a:pPr>
            <a:r>
              <a:rPr lang="en-US" sz="2200" dirty="0">
                <a:solidFill>
                  <a:srgbClr val="0000FF"/>
                </a:solidFill>
                <a:latin typeface="Arial" pitchFamily="34" charset="0"/>
                <a:cs typeface="Arial" pitchFamily="34" charset="0"/>
              </a:rPr>
              <a:t>No compensation for Death/Injury/loss </a:t>
            </a:r>
            <a:r>
              <a:rPr lang="en-US" sz="2200" dirty="0" err="1">
                <a:solidFill>
                  <a:srgbClr val="0000FF"/>
                </a:solidFill>
                <a:latin typeface="Arial" pitchFamily="34" charset="0"/>
                <a:cs typeface="Arial" pitchFamily="34" charset="0"/>
              </a:rPr>
              <a:t>etc</a:t>
            </a:r>
            <a:r>
              <a:rPr lang="en-US" sz="2200" dirty="0">
                <a:solidFill>
                  <a:srgbClr val="0000FF"/>
                </a:solidFill>
                <a:latin typeface="Arial" pitchFamily="34" charset="0"/>
                <a:cs typeface="Arial" pitchFamily="34" charset="0"/>
              </a:rPr>
              <a:t> during the rally and no    travelling allowance/dearness allowance for journey is admissible. </a:t>
            </a:r>
          </a:p>
          <a:p>
            <a:pPr marL="631825" indent="-515938" algn="just" defTabSz="457200">
              <a:spcAft>
                <a:spcPts val="1800"/>
              </a:spcAft>
              <a:buFont typeface="Wingdings" panose="05000000000000000000" pitchFamily="2" charset="2"/>
              <a:buChar char="Ø"/>
            </a:pPr>
            <a:r>
              <a:rPr lang="en-US" sz="2200" dirty="0">
                <a:solidFill>
                  <a:srgbClr val="00B050"/>
                </a:solidFill>
                <a:latin typeface="Arial" pitchFamily="34" charset="0"/>
                <a:cs typeface="Arial" pitchFamily="34" charset="0"/>
              </a:rPr>
              <a:t>The signing of Indemnity Bond is mandatory requirement</a:t>
            </a:r>
            <a:r>
              <a:rPr lang="en-US" sz="2200" dirty="0">
                <a:solidFill>
                  <a:schemeClr val="accent3">
                    <a:lumMod val="50000"/>
                  </a:schemeClr>
                </a:solidFill>
                <a:latin typeface="Arial" pitchFamily="34" charset="0"/>
                <a:cs typeface="Arial" pitchFamily="34" charset="0"/>
              </a:rPr>
              <a:t>. </a:t>
            </a:r>
            <a:endParaRPr lang="en-US" sz="2200" b="1" u="sng" dirty="0">
              <a:solidFill>
                <a:srgbClr val="FF0000"/>
              </a:solidFill>
              <a:latin typeface="Arial" pitchFamily="34" charset="0"/>
              <a:cs typeface="Arial" pitchFamily="34" charset="0"/>
            </a:endParaRPr>
          </a:p>
          <a:p>
            <a:pPr marL="631825" indent="-515938" algn="just" defTabSz="457200">
              <a:spcAft>
                <a:spcPts val="1800"/>
              </a:spcAft>
              <a:buFont typeface="Wingdings" panose="05000000000000000000" pitchFamily="2" charset="2"/>
              <a:buChar char="Ø"/>
            </a:pPr>
            <a:r>
              <a:rPr lang="en-US" sz="2200" dirty="0">
                <a:latin typeface="Arial" pitchFamily="34" charset="0"/>
                <a:cs typeface="Arial" pitchFamily="34" charset="0"/>
              </a:rPr>
              <a:t>Character Certificate without photo attested by certificate issuing authority will be rejected. </a:t>
            </a:r>
          </a:p>
          <a:p>
            <a:pPr marL="631825" indent="-515938" algn="just" defTabSz="457200">
              <a:spcAft>
                <a:spcPts val="1800"/>
              </a:spcAft>
              <a:buFont typeface="Wingdings" panose="05000000000000000000" pitchFamily="2" charset="2"/>
              <a:buChar char="Ø"/>
            </a:pPr>
            <a:r>
              <a:rPr lang="en-US" sz="2200" dirty="0">
                <a:solidFill>
                  <a:srgbClr val="0000FF"/>
                </a:solidFill>
                <a:latin typeface="Arial" pitchFamily="34" charset="0"/>
                <a:cs typeface="Arial" pitchFamily="34" charset="0"/>
              </a:rPr>
              <a:t>Candidates to come for the rally only on the date as per Admit Card. Candidates should bring pen &amp; Handkerchief. </a:t>
            </a:r>
          </a:p>
          <a:p>
            <a:pPr marL="631825" indent="-515938" algn="just" defTabSz="457200">
              <a:spcAft>
                <a:spcPts val="1800"/>
              </a:spcAft>
              <a:buFont typeface="Wingdings" panose="05000000000000000000" pitchFamily="2" charset="2"/>
              <a:buChar char="Ø"/>
            </a:pPr>
            <a:r>
              <a:rPr lang="en-US" sz="2200" dirty="0">
                <a:solidFill>
                  <a:srgbClr val="00B050"/>
                </a:solidFill>
                <a:latin typeface="Arial" pitchFamily="34" charset="0"/>
                <a:cs typeface="Arial" pitchFamily="34" charset="0"/>
              </a:rPr>
              <a:t>No drugs used during the rally, in case any candidate found to have used drug will be debarred from further screening. </a:t>
            </a:r>
          </a:p>
          <a:p>
            <a:pPr marL="342900" indent="4763" algn="just" defTabSz="457200">
              <a:buFont typeface="Wingdings" panose="05000000000000000000" pitchFamily="2" charset="2"/>
              <a:buChar char="ü"/>
            </a:pPr>
            <a:endParaRPr lang="en-US" sz="22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24</a:t>
            </a:fld>
            <a:endParaRPr lang="en-US">
              <a:solidFill>
                <a:prstClr val="black">
                  <a:tint val="75000"/>
                </a:prstClr>
              </a:solidFill>
            </a:endParaRPr>
          </a:p>
        </p:txBody>
      </p:sp>
    </p:spTree>
    <p:extLst>
      <p:ext uri="{BB962C8B-B14F-4D97-AF65-F5344CB8AC3E}">
        <p14:creationId xmlns:p14="http://schemas.microsoft.com/office/powerpoint/2010/main" val="3909793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511299845"/>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360804" y="914400"/>
            <a:ext cx="8783196" cy="369332"/>
          </a:xfrm>
          <a:prstGeom prst="rect">
            <a:avLst/>
          </a:prstGeom>
        </p:spPr>
        <p:txBody>
          <a:bodyPr wrap="square">
            <a:spAutoFit/>
          </a:bodyPr>
          <a:lstStyle/>
          <a:p>
            <a:pPr algn="ctr"/>
            <a:endParaRPr lang="en-GB" dirty="0">
              <a:latin typeface="Arial" panose="020B0604020202020204" pitchFamily="34" charset="0"/>
              <a:cs typeface="Arial" panose="020B0604020202020204" pitchFamily="34" charset="0"/>
            </a:endParaRPr>
          </a:p>
        </p:txBody>
      </p:sp>
      <p:sp>
        <p:nvSpPr>
          <p:cNvPr id="8" name="TextBox 7"/>
          <p:cNvSpPr txBox="1"/>
          <p:nvPr/>
        </p:nvSpPr>
        <p:spPr>
          <a:xfrm>
            <a:off x="0" y="923581"/>
            <a:ext cx="9144000" cy="5447645"/>
          </a:xfrm>
          <a:prstGeom prst="rect">
            <a:avLst/>
          </a:prstGeom>
          <a:noFill/>
        </p:spPr>
        <p:txBody>
          <a:bodyPr wrap="square" rtlCol="0">
            <a:spAutoFit/>
          </a:bodyPr>
          <a:lstStyle/>
          <a:p>
            <a:pPr algn="ctr" defTabSz="457200"/>
            <a:endParaRPr lang="en-US" sz="1600" b="1" u="sng" dirty="0">
              <a:solidFill>
                <a:srgbClr val="FF0000"/>
              </a:solidFill>
              <a:latin typeface="Arial" pitchFamily="34" charset="0"/>
              <a:cs typeface="Arial" pitchFamily="34" charset="0"/>
            </a:endParaRPr>
          </a:p>
          <a:p>
            <a:pPr algn="ctr" defTabSz="457200"/>
            <a:r>
              <a:rPr lang="en-US" sz="2200" b="1" u="sng" dirty="0">
                <a:solidFill>
                  <a:srgbClr val="FF0000"/>
                </a:solidFill>
                <a:latin typeface="Arial" pitchFamily="34" charset="0"/>
                <a:cs typeface="Arial" pitchFamily="34" charset="0"/>
              </a:rPr>
              <a:t>IMPORTANT INSTRUCTIONS</a:t>
            </a:r>
          </a:p>
          <a:p>
            <a:pPr algn="ctr" defTabSz="457200"/>
            <a:endParaRPr lang="en-US" sz="2200" dirty="0">
              <a:solidFill>
                <a:srgbClr val="FF0000"/>
              </a:solidFill>
              <a:latin typeface="Arial" pitchFamily="34" charset="0"/>
              <a:cs typeface="Arial" pitchFamily="34" charset="0"/>
            </a:endParaRPr>
          </a:p>
          <a:p>
            <a:pPr marL="455613" indent="-342900" algn="just" defTabSz="457200">
              <a:spcAft>
                <a:spcPts val="1800"/>
              </a:spcAft>
              <a:buFont typeface="Wingdings" panose="05000000000000000000" pitchFamily="2" charset="2"/>
              <a:buChar char="Ø"/>
            </a:pPr>
            <a:r>
              <a:rPr lang="en-US" sz="2200" dirty="0">
                <a:solidFill>
                  <a:schemeClr val="accent3">
                    <a:lumMod val="50000"/>
                  </a:schemeClr>
                </a:solidFill>
                <a:latin typeface="Arial" pitchFamily="34" charset="0"/>
                <a:cs typeface="Arial" pitchFamily="34" charset="0"/>
              </a:rPr>
              <a:t>	</a:t>
            </a:r>
            <a:r>
              <a:rPr lang="en-US" sz="2200" b="1" u="sng" dirty="0">
                <a:solidFill>
                  <a:srgbClr val="0000FF"/>
                </a:solidFill>
                <a:latin typeface="Arial" pitchFamily="34" charset="0"/>
                <a:cs typeface="Arial" pitchFamily="34" charset="0"/>
              </a:rPr>
              <a:t>Tattoo</a:t>
            </a:r>
            <a:r>
              <a:rPr lang="en-US" sz="2200" dirty="0">
                <a:solidFill>
                  <a:srgbClr val="0000FF"/>
                </a:solidFill>
                <a:latin typeface="Arial" pitchFamily="34" charset="0"/>
                <a:cs typeface="Arial" pitchFamily="34" charset="0"/>
              </a:rPr>
              <a:t>.	   Candidates belonging to tribal communities/from tribal areas, are permitted to have permanent body </a:t>
            </a:r>
            <a:r>
              <a:rPr lang="en-US" sz="2200" dirty="0" err="1">
                <a:solidFill>
                  <a:srgbClr val="0000FF"/>
                </a:solidFill>
                <a:latin typeface="Arial" pitchFamily="34" charset="0"/>
                <a:cs typeface="Arial" pitchFamily="34" charset="0"/>
              </a:rPr>
              <a:t>tatoos</a:t>
            </a:r>
            <a:r>
              <a:rPr lang="en-US" sz="2200" dirty="0">
                <a:solidFill>
                  <a:srgbClr val="0000FF"/>
                </a:solidFill>
                <a:latin typeface="Arial" pitchFamily="34" charset="0"/>
                <a:cs typeface="Arial" pitchFamily="34" charset="0"/>
              </a:rPr>
              <a:t> on any part of the body, as per existing customs and traditions of the said tribe to which a candidate belongs. </a:t>
            </a:r>
          </a:p>
          <a:p>
            <a:pPr marL="455613" indent="-342900" algn="just" defTabSz="457200">
              <a:spcAft>
                <a:spcPts val="1800"/>
              </a:spcAft>
              <a:buFont typeface="Wingdings" panose="05000000000000000000" pitchFamily="2" charset="2"/>
              <a:buChar char="Ø"/>
            </a:pPr>
            <a:r>
              <a:rPr lang="en-US" sz="2200" dirty="0">
                <a:solidFill>
                  <a:srgbClr val="00B050"/>
                </a:solidFill>
                <a:latin typeface="Arial" pitchFamily="34" charset="0"/>
                <a:cs typeface="Arial" pitchFamily="34" charset="0"/>
              </a:rPr>
              <a:t>	Mobile phones and smart devices are not permitted in the rally site and CEE.</a:t>
            </a:r>
          </a:p>
          <a:p>
            <a:pPr marL="455613" indent="-342900" algn="just" defTabSz="457200">
              <a:spcAft>
                <a:spcPts val="1800"/>
              </a:spcAft>
              <a:buFont typeface="Wingdings" panose="05000000000000000000" pitchFamily="2" charset="2"/>
              <a:buChar char="Ø"/>
            </a:pPr>
            <a:r>
              <a:rPr lang="en-US" sz="2200" dirty="0">
                <a:latin typeface="Arial" pitchFamily="34" charset="0"/>
                <a:cs typeface="Arial" pitchFamily="34" charset="0"/>
              </a:rPr>
              <a:t>	Negative marks will be applicable in CEE.</a:t>
            </a:r>
          </a:p>
          <a:p>
            <a:pPr marL="455613" indent="-342900" algn="just" defTabSz="457200">
              <a:spcAft>
                <a:spcPts val="1800"/>
              </a:spcAft>
              <a:buFont typeface="Wingdings" panose="05000000000000000000" pitchFamily="2" charset="2"/>
              <a:buChar char="Ø"/>
            </a:pPr>
            <a:r>
              <a:rPr lang="en-US" sz="2200" dirty="0">
                <a:solidFill>
                  <a:srgbClr val="0000FF"/>
                </a:solidFill>
                <a:latin typeface="Arial" pitchFamily="34" charset="0"/>
                <a:cs typeface="Arial" pitchFamily="34" charset="0"/>
              </a:rPr>
              <a:t>	All candidates appearing for rally should be fully vaccinated for COVID-19.  The cert to be produced to auth upon asking.</a:t>
            </a:r>
          </a:p>
          <a:p>
            <a:pPr marL="342900" indent="4763" algn="just" defTabSz="457200">
              <a:buFont typeface="Wingdings" panose="05000000000000000000" pitchFamily="2" charset="2"/>
              <a:buChar char="ü"/>
            </a:pPr>
            <a:endParaRPr lang="en-US" sz="24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25</a:t>
            </a:fld>
            <a:endParaRPr lang="en-US">
              <a:solidFill>
                <a:prstClr val="black">
                  <a:tint val="75000"/>
                </a:prstClr>
              </a:solidFill>
            </a:endParaRPr>
          </a:p>
        </p:txBody>
      </p:sp>
    </p:spTree>
    <p:extLst>
      <p:ext uri="{BB962C8B-B14F-4D97-AF65-F5344CB8AC3E}">
        <p14:creationId xmlns:p14="http://schemas.microsoft.com/office/powerpoint/2010/main" val="34248163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14400"/>
            <a:ext cx="9144000" cy="7632859"/>
          </a:xfrm>
          <a:prstGeom prst="rect">
            <a:avLst/>
          </a:prstGeom>
          <a:solidFill>
            <a:srgbClr val="002060"/>
          </a:solidFill>
        </p:spPr>
        <p:txBody>
          <a:bodyPr wrap="square">
            <a:spAutoFit/>
          </a:bodyPr>
          <a:lstStyle/>
          <a:p>
            <a:pPr algn="ctr"/>
            <a:endParaRPr lang="en-US" sz="2000" b="1" u="sng" dirty="0">
              <a:solidFill>
                <a:srgbClr val="FF0000"/>
              </a:solidFill>
              <a:latin typeface="Arial" pitchFamily="34" charset="0"/>
              <a:cs typeface="Arial" pitchFamily="34" charset="0"/>
            </a:endParaRPr>
          </a:p>
          <a:p>
            <a:pPr marL="115888" algn="ctr" defTabSz="457200">
              <a:spcAft>
                <a:spcPts val="1800"/>
              </a:spcAft>
            </a:pPr>
            <a:endParaRPr lang="en-US" sz="4400" b="1" dirty="0">
              <a:solidFill>
                <a:srgbClr val="FF0000"/>
              </a:solidFill>
              <a:latin typeface="Arial" pitchFamily="34" charset="0"/>
              <a:cs typeface="Arial" pitchFamily="34" charset="0"/>
            </a:endParaRPr>
          </a:p>
          <a:p>
            <a:pPr marL="115888" algn="ctr" defTabSz="457200">
              <a:spcAft>
                <a:spcPts val="1800"/>
              </a:spcAft>
            </a:pPr>
            <a:r>
              <a:rPr lang="en-US" sz="6000" b="1" dirty="0">
                <a:solidFill>
                  <a:srgbClr val="FF0000"/>
                </a:solidFill>
                <a:latin typeface="Arial" pitchFamily="34" charset="0"/>
                <a:cs typeface="Arial" pitchFamily="34" charset="0"/>
              </a:rPr>
              <a:t>RECRUITMENT INTO </a:t>
            </a:r>
          </a:p>
          <a:p>
            <a:pPr marL="115888" algn="ctr" defTabSz="457200">
              <a:spcAft>
                <a:spcPts val="1800"/>
              </a:spcAft>
            </a:pPr>
            <a:r>
              <a:rPr lang="en-US" sz="6000" b="1" dirty="0">
                <a:solidFill>
                  <a:srgbClr val="FF0000"/>
                </a:solidFill>
                <a:latin typeface="Arial" pitchFamily="34" charset="0"/>
                <a:cs typeface="Arial" pitchFamily="34" charset="0"/>
              </a:rPr>
              <a:t>THE ARMY IS A </a:t>
            </a:r>
          </a:p>
          <a:p>
            <a:pPr marL="115888" algn="ctr" defTabSz="457200">
              <a:spcAft>
                <a:spcPts val="1800"/>
              </a:spcAft>
            </a:pPr>
            <a:r>
              <a:rPr lang="en-US" sz="6000" b="1" dirty="0">
                <a:solidFill>
                  <a:srgbClr val="FF0000"/>
                </a:solidFill>
                <a:latin typeface="Arial" pitchFamily="34" charset="0"/>
                <a:cs typeface="Arial" pitchFamily="34" charset="0"/>
              </a:rPr>
              <a:t>FREE SERVICE</a:t>
            </a:r>
            <a:r>
              <a:rPr lang="en-US" sz="4800" b="1" dirty="0">
                <a:solidFill>
                  <a:srgbClr val="FF0000"/>
                </a:solidFill>
                <a:latin typeface="Arial" pitchFamily="34" charset="0"/>
                <a:cs typeface="Arial" pitchFamily="34" charset="0"/>
              </a:rPr>
              <a:t> </a:t>
            </a:r>
          </a:p>
          <a:p>
            <a:pPr algn="ctr"/>
            <a:endParaRPr lang="en-US" sz="4400" dirty="0">
              <a:solidFill>
                <a:srgbClr val="FF0000"/>
              </a:solidFill>
              <a:latin typeface="Arial" pitchFamily="34" charset="0"/>
              <a:cs typeface="Arial" pitchFamily="34" charset="0"/>
            </a:endParaRPr>
          </a:p>
          <a:p>
            <a:pPr algn="ctr"/>
            <a:endParaRPr lang="en-GB" sz="4400" dirty="0">
              <a:solidFill>
                <a:srgbClr val="FF0000"/>
              </a:solidFill>
            </a:endParaRPr>
          </a:p>
          <a:p>
            <a:pPr algn="ctr"/>
            <a:endParaRPr lang="en-GB" sz="4400" dirty="0">
              <a:solidFill>
                <a:srgbClr val="FF0000"/>
              </a:solidFill>
            </a:endParaRPr>
          </a:p>
          <a:p>
            <a:pPr algn="ctr"/>
            <a:endParaRPr lang="en-GB" sz="5400" dirty="0">
              <a:solidFill>
                <a:srgbClr val="FF0000"/>
              </a:solidFill>
            </a:endParaRPr>
          </a:p>
        </p:txBody>
      </p:sp>
      <p:graphicFrame>
        <p:nvGraphicFramePr>
          <p:cNvPr id="3" name="Diagram 2"/>
          <p:cNvGraphicFramePr/>
          <p:nvPr>
            <p:extLst>
              <p:ext uri="{D42A27DB-BD31-4B8C-83A1-F6EECF244321}">
                <p14:modId xmlns:p14="http://schemas.microsoft.com/office/powerpoint/2010/main" val="325039009"/>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91298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14400"/>
            <a:ext cx="9144000" cy="6001643"/>
          </a:xfrm>
          <a:prstGeom prst="rect">
            <a:avLst/>
          </a:prstGeom>
          <a:solidFill>
            <a:srgbClr val="002060"/>
          </a:solidFill>
        </p:spPr>
        <p:txBody>
          <a:bodyPr wrap="square">
            <a:spAutoFit/>
          </a:bodyPr>
          <a:lstStyle/>
          <a:p>
            <a:pPr algn="ctr"/>
            <a:endParaRPr lang="en-US" sz="2000" b="1" u="sng" dirty="0">
              <a:solidFill>
                <a:srgbClr val="FF0000"/>
              </a:solidFill>
              <a:latin typeface="Arial" pitchFamily="34" charset="0"/>
              <a:cs typeface="Arial" pitchFamily="34" charset="0"/>
            </a:endParaRPr>
          </a:p>
          <a:p>
            <a:pPr algn="ctr"/>
            <a:r>
              <a:rPr lang="en-US" sz="4400" b="1" u="sng" dirty="0">
                <a:solidFill>
                  <a:srgbClr val="FF0000"/>
                </a:solidFill>
                <a:latin typeface="Arial" pitchFamily="34" charset="0"/>
                <a:cs typeface="Arial" pitchFamily="34" charset="0"/>
              </a:rPr>
              <a:t>TOUTS</a:t>
            </a:r>
            <a:endParaRPr lang="en-US" sz="4400" dirty="0">
              <a:solidFill>
                <a:srgbClr val="FF0000"/>
              </a:solidFill>
              <a:latin typeface="Arial" pitchFamily="34" charset="0"/>
              <a:cs typeface="Arial" pitchFamily="34" charset="0"/>
            </a:endParaRPr>
          </a:p>
          <a:p>
            <a:pPr algn="ctr"/>
            <a:endParaRPr lang="en-US" sz="4400" dirty="0">
              <a:solidFill>
                <a:srgbClr val="FF0000"/>
              </a:solidFill>
              <a:latin typeface="Arial" pitchFamily="34" charset="0"/>
              <a:cs typeface="Arial" pitchFamily="34" charset="0"/>
            </a:endParaRPr>
          </a:p>
          <a:p>
            <a:pPr algn="ctr"/>
            <a:r>
              <a:rPr lang="en-US" sz="4400" dirty="0">
                <a:solidFill>
                  <a:srgbClr val="FF0000"/>
                </a:solidFill>
                <a:latin typeface="Arial" pitchFamily="34" charset="0"/>
                <a:cs typeface="Arial" pitchFamily="34" charset="0"/>
              </a:rPr>
              <a:t>  </a:t>
            </a:r>
            <a:r>
              <a:rPr lang="en-US" sz="3600" b="1" dirty="0">
                <a:solidFill>
                  <a:srgbClr val="FF0000"/>
                </a:solidFill>
                <a:latin typeface="Arial" pitchFamily="34" charset="0"/>
                <a:cs typeface="Arial" pitchFamily="34" charset="0"/>
              </a:rPr>
              <a:t>NO OF CANDIDATE BECOME VICTIMS </a:t>
            </a:r>
          </a:p>
          <a:p>
            <a:pPr algn="ctr"/>
            <a:r>
              <a:rPr lang="en-US" sz="3600" b="1" dirty="0">
                <a:solidFill>
                  <a:srgbClr val="FF0000"/>
                </a:solidFill>
                <a:latin typeface="Arial" pitchFamily="34" charset="0"/>
                <a:cs typeface="Arial" pitchFamily="34" charset="0"/>
              </a:rPr>
              <a:t>OF TOUTS, FAKE DOCUMENTS, IMPERSONATION AND IN </a:t>
            </a:r>
          </a:p>
          <a:p>
            <a:pPr algn="ctr"/>
            <a:r>
              <a:rPr lang="en-US" sz="3600" b="1" dirty="0">
                <a:solidFill>
                  <a:srgbClr val="FF0000"/>
                </a:solidFill>
                <a:latin typeface="Arial" pitchFamily="34" charset="0"/>
                <a:cs typeface="Arial" pitchFamily="34" charset="0"/>
              </a:rPr>
              <a:t>THE BARGAIN HAVE LOST </a:t>
            </a:r>
          </a:p>
          <a:p>
            <a:pPr algn="ctr"/>
            <a:r>
              <a:rPr lang="en-US" sz="3600" b="1" dirty="0">
                <a:solidFill>
                  <a:srgbClr val="FF0000"/>
                </a:solidFill>
                <a:latin typeface="Arial" pitchFamily="34" charset="0"/>
                <a:cs typeface="Arial" pitchFamily="34" charset="0"/>
              </a:rPr>
              <a:t>THEIR CANDIDATURE</a:t>
            </a:r>
          </a:p>
          <a:p>
            <a:pPr algn="ctr"/>
            <a:endParaRPr lang="en-US" sz="4400" dirty="0">
              <a:solidFill>
                <a:srgbClr val="FF0000"/>
              </a:solidFill>
              <a:latin typeface="Arial" pitchFamily="34" charset="0"/>
              <a:cs typeface="Arial" pitchFamily="34" charset="0"/>
            </a:endParaRPr>
          </a:p>
          <a:p>
            <a:pPr algn="ctr"/>
            <a:endParaRPr lang="en-GB" sz="4400" dirty="0">
              <a:solidFill>
                <a:srgbClr val="FF0000"/>
              </a:solidFill>
            </a:endParaRPr>
          </a:p>
        </p:txBody>
      </p:sp>
      <p:graphicFrame>
        <p:nvGraphicFramePr>
          <p:cNvPr id="3" name="Diagram 2"/>
          <p:cNvGraphicFramePr/>
          <p:nvPr>
            <p:extLst>
              <p:ext uri="{D42A27DB-BD31-4B8C-83A1-F6EECF244321}">
                <p14:modId xmlns:p14="http://schemas.microsoft.com/office/powerpoint/2010/main" val="789046713"/>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59621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 y="838200"/>
            <a:ext cx="9144000" cy="7201972"/>
          </a:xfrm>
          <a:prstGeom prst="rect">
            <a:avLst/>
          </a:prstGeom>
          <a:solidFill>
            <a:srgbClr val="002060"/>
          </a:solidFill>
        </p:spPr>
        <p:txBody>
          <a:bodyPr wrap="square" rtlCol="0">
            <a:spAutoFit/>
          </a:bodyPr>
          <a:lstStyle/>
          <a:p>
            <a:pPr algn="ctr"/>
            <a:endParaRPr lang="en-GB" sz="5400" b="1" dirty="0">
              <a:solidFill>
                <a:srgbClr val="FF0000"/>
              </a:solidFill>
            </a:endParaRPr>
          </a:p>
          <a:p>
            <a:pPr algn="ctr"/>
            <a:r>
              <a:rPr lang="en-GB" sz="5400" b="1" dirty="0">
                <a:solidFill>
                  <a:srgbClr val="FF0000"/>
                </a:solidFill>
              </a:rPr>
              <a:t>RALLY CAN BE CANCELLED / POSTPONED  AT ANY TIME WITHOUT GIVING </a:t>
            </a:r>
          </a:p>
          <a:p>
            <a:pPr algn="ctr"/>
            <a:r>
              <a:rPr lang="en-GB" sz="5400" b="1" dirty="0">
                <a:solidFill>
                  <a:srgbClr val="FF0000"/>
                </a:solidFill>
              </a:rPr>
              <a:t>ANY REASONS</a:t>
            </a:r>
          </a:p>
          <a:p>
            <a:pPr algn="ctr"/>
            <a:endParaRPr lang="en-GB" sz="4800" dirty="0">
              <a:solidFill>
                <a:srgbClr val="FF0000"/>
              </a:solidFill>
            </a:endParaRPr>
          </a:p>
          <a:p>
            <a:pPr algn="ctr"/>
            <a:endParaRPr lang="en-GB" sz="4800" dirty="0">
              <a:solidFill>
                <a:srgbClr val="FF0000"/>
              </a:solidFill>
            </a:endParaRPr>
          </a:p>
          <a:p>
            <a:pPr algn="ctr"/>
            <a:endParaRPr lang="en-GB" sz="4800" dirty="0">
              <a:solidFill>
                <a:srgbClr val="FF0000"/>
              </a:solidFill>
            </a:endParaRPr>
          </a:p>
          <a:p>
            <a:pPr algn="ctr"/>
            <a:endParaRPr lang="en-GB" sz="4800" dirty="0">
              <a:solidFill>
                <a:srgbClr val="FF0000"/>
              </a:solidFill>
            </a:endParaRPr>
          </a:p>
        </p:txBody>
      </p:sp>
      <p:graphicFrame>
        <p:nvGraphicFramePr>
          <p:cNvPr id="3" name="Diagram 2"/>
          <p:cNvGraphicFramePr/>
          <p:nvPr>
            <p:extLst>
              <p:ext uri="{D42A27DB-BD31-4B8C-83A1-F6EECF244321}">
                <p14:modId xmlns:p14="http://schemas.microsoft.com/office/powerpoint/2010/main" val="3718740662"/>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1"/>
            <a:ext cx="838200" cy="887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39237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18"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2" name="Slide Number Placeholder 1"/>
          <p:cNvSpPr>
            <a:spLocks noGrp="1"/>
          </p:cNvSpPr>
          <p:nvPr>
            <p:ph type="sldNum" sz="quarter" idx="12"/>
          </p:nvPr>
        </p:nvSpPr>
        <p:spPr/>
        <p:txBody>
          <a:bodyPr/>
          <a:lstStyle/>
          <a:p>
            <a:fld id="{B6F15528-21DE-4FAA-801E-634DDDAF4B2B}" type="slidenum">
              <a:rPr lang="en-US" smtClean="0">
                <a:solidFill>
                  <a:prstClr val="black">
                    <a:tint val="75000"/>
                  </a:prstClr>
                </a:solidFill>
              </a:rPr>
              <a:pPr/>
              <a:t>29</a:t>
            </a:fld>
            <a:endParaRPr lang="en-US">
              <a:solidFill>
                <a:prstClr val="black">
                  <a:tint val="75000"/>
                </a:prstClr>
              </a:solidFill>
            </a:endParaRPr>
          </a:p>
        </p:txBody>
      </p:sp>
    </p:spTree>
    <p:extLst>
      <p:ext uri="{BB962C8B-B14F-4D97-AF65-F5344CB8AC3E}">
        <p14:creationId xmlns:p14="http://schemas.microsoft.com/office/powerpoint/2010/main" val="3107044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421773781"/>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extBox 12"/>
          <p:cNvSpPr txBox="1"/>
          <p:nvPr/>
        </p:nvSpPr>
        <p:spPr>
          <a:xfrm>
            <a:off x="0" y="923581"/>
            <a:ext cx="9144000" cy="6017032"/>
          </a:xfrm>
          <a:prstGeom prst="rect">
            <a:avLst/>
          </a:prstGeom>
          <a:noFill/>
        </p:spPr>
        <p:txBody>
          <a:bodyPr wrap="square" rtlCol="0">
            <a:spAutoFit/>
          </a:bodyPr>
          <a:lstStyle/>
          <a:p>
            <a:pPr algn="ctr" defTabSz="457200"/>
            <a:r>
              <a:rPr lang="en-US" sz="2200" b="1" u="sng" dirty="0">
                <a:solidFill>
                  <a:srgbClr val="FF0000"/>
                </a:solidFill>
                <a:latin typeface="Arial" pitchFamily="34" charset="0"/>
                <a:cs typeface="Arial" pitchFamily="34" charset="0"/>
              </a:rPr>
              <a:t>TERMS AND CONDITIONS</a:t>
            </a:r>
            <a:endParaRPr lang="en-US" sz="2200" dirty="0">
              <a:solidFill>
                <a:srgbClr val="FF0000"/>
              </a:solidFill>
              <a:latin typeface="Arial" pitchFamily="34" charset="0"/>
              <a:cs typeface="Arial" pitchFamily="34" charset="0"/>
            </a:endParaRPr>
          </a:p>
          <a:p>
            <a:pPr marL="341312" defTabSz="457200"/>
            <a:endParaRPr lang="en-US" sz="2200" dirty="0">
              <a:solidFill>
                <a:srgbClr val="FF0000"/>
              </a:solidFill>
              <a:latin typeface="Arial" pitchFamily="34" charset="0"/>
              <a:cs typeface="Arial" pitchFamily="34" charset="0"/>
            </a:endParaRPr>
          </a:p>
          <a:p>
            <a:pPr marL="460375" indent="-342900" defTabSz="457200">
              <a:buFont typeface="Wingdings" panose="05000000000000000000" pitchFamily="2" charset="2"/>
              <a:buChar char="Ø"/>
            </a:pPr>
            <a:r>
              <a:rPr lang="en-US" sz="2200" b="1" dirty="0">
                <a:solidFill>
                  <a:srgbClr val="7030A0"/>
                </a:solidFill>
                <a:latin typeface="Arial" pitchFamily="34" charset="0"/>
                <a:cs typeface="Arial" pitchFamily="34" charset="0"/>
              </a:rPr>
              <a:t>   </a:t>
            </a:r>
            <a:r>
              <a:rPr lang="en-US" sz="2200" b="1" u="sng" dirty="0">
                <a:solidFill>
                  <a:srgbClr val="7030A0"/>
                </a:solidFill>
                <a:latin typeface="Arial" pitchFamily="34" charset="0"/>
                <a:cs typeface="Arial" pitchFamily="34" charset="0"/>
              </a:rPr>
              <a:t>Discharge</a:t>
            </a:r>
            <a:r>
              <a:rPr lang="en-US" sz="2200" dirty="0">
                <a:solidFill>
                  <a:srgbClr val="7030A0"/>
                </a:solidFill>
                <a:latin typeface="Arial" pitchFamily="34" charset="0"/>
                <a:cs typeface="Arial" pitchFamily="34" charset="0"/>
              </a:rPr>
              <a:t>.   </a:t>
            </a:r>
          </a:p>
          <a:p>
            <a:pPr marL="342900" indent="-1588" defTabSz="457200">
              <a:buFont typeface="Wingdings" panose="05000000000000000000" pitchFamily="2" charset="2"/>
              <a:buChar char="v"/>
            </a:pPr>
            <a:endParaRPr lang="en-US" sz="2200" dirty="0">
              <a:latin typeface="Arial" pitchFamily="34" charset="0"/>
              <a:cs typeface="Arial" pitchFamily="34" charset="0"/>
            </a:endParaRPr>
          </a:p>
          <a:p>
            <a:pPr marL="682625" lvl="1" indent="-7938" defTabSz="457200">
              <a:lnSpc>
                <a:spcPct val="150000"/>
              </a:lnSpc>
              <a:buFont typeface="Wingdings" panose="05000000000000000000" pitchFamily="2" charset="2"/>
              <a:buChar char="v"/>
            </a:pPr>
            <a:r>
              <a:rPr lang="en-US" sz="2200" dirty="0">
                <a:solidFill>
                  <a:srgbClr val="0000FF"/>
                </a:solidFill>
                <a:latin typeface="Arial" pitchFamily="34" charset="0"/>
                <a:cs typeface="Arial" pitchFamily="34" charset="0"/>
              </a:rPr>
              <a:t>   All </a:t>
            </a:r>
            <a:r>
              <a:rPr lang="en-US" sz="2200" dirty="0" err="1">
                <a:solidFill>
                  <a:srgbClr val="0000FF"/>
                </a:solidFill>
                <a:latin typeface="Arial" pitchFamily="34" charset="0"/>
                <a:cs typeface="Arial" pitchFamily="34" charset="0"/>
              </a:rPr>
              <a:t>Agniveers</a:t>
            </a:r>
            <a:r>
              <a:rPr lang="en-US" sz="2200" dirty="0">
                <a:solidFill>
                  <a:srgbClr val="0000FF"/>
                </a:solidFill>
                <a:latin typeface="Arial" pitchFamily="34" charset="0"/>
                <a:cs typeface="Arial" pitchFamily="34" charset="0"/>
              </a:rPr>
              <a:t> will be discharged on completion of four years of service.  </a:t>
            </a:r>
          </a:p>
          <a:p>
            <a:pPr marL="682625" lvl="1" indent="-7938" algn="just" defTabSz="457200">
              <a:lnSpc>
                <a:spcPct val="150000"/>
              </a:lnSpc>
              <a:buFont typeface="Wingdings" panose="05000000000000000000" pitchFamily="2" charset="2"/>
              <a:buChar char="v"/>
            </a:pPr>
            <a:r>
              <a:rPr lang="en-US" sz="2200" dirty="0">
                <a:solidFill>
                  <a:srgbClr val="00B050"/>
                </a:solidFill>
                <a:latin typeface="Arial" pitchFamily="34" charset="0"/>
                <a:cs typeface="Arial" pitchFamily="34" charset="0"/>
              </a:rPr>
              <a:t>   On discharge after completion of four years, </a:t>
            </a:r>
            <a:r>
              <a:rPr lang="en-US" sz="2200" dirty="0" err="1">
                <a:solidFill>
                  <a:srgbClr val="00B050"/>
                </a:solidFill>
                <a:latin typeface="Arial" pitchFamily="34" charset="0"/>
                <a:cs typeface="Arial" pitchFamily="34" charset="0"/>
              </a:rPr>
              <a:t>Agniveers</a:t>
            </a:r>
            <a:r>
              <a:rPr lang="en-US" sz="2200" dirty="0">
                <a:solidFill>
                  <a:srgbClr val="00B050"/>
                </a:solidFill>
                <a:latin typeface="Arial" pitchFamily="34" charset="0"/>
                <a:cs typeface="Arial" pitchFamily="34" charset="0"/>
              </a:rPr>
              <a:t> will be paid a ‘</a:t>
            </a:r>
            <a:r>
              <a:rPr lang="en-US" sz="2200" dirty="0" err="1">
                <a:solidFill>
                  <a:srgbClr val="00B050"/>
                </a:solidFill>
                <a:latin typeface="Arial" pitchFamily="34" charset="0"/>
                <a:cs typeface="Arial" pitchFamily="34" charset="0"/>
              </a:rPr>
              <a:t>Seva</a:t>
            </a:r>
            <a:r>
              <a:rPr lang="en-US" sz="2200" dirty="0">
                <a:solidFill>
                  <a:srgbClr val="00B050"/>
                </a:solidFill>
                <a:latin typeface="Arial" pitchFamily="34" charset="0"/>
                <a:cs typeface="Arial" pitchFamily="34" charset="0"/>
              </a:rPr>
              <a:t> Nidhi’ package to enable them to return to the society for pursuing employment in other sectors. </a:t>
            </a:r>
          </a:p>
          <a:p>
            <a:pPr marL="682625" lvl="1" indent="-7938" algn="just" defTabSz="457200">
              <a:lnSpc>
                <a:spcPct val="150000"/>
              </a:lnSpc>
              <a:buFont typeface="Wingdings" panose="05000000000000000000" pitchFamily="2" charset="2"/>
              <a:buChar char="v"/>
            </a:pPr>
            <a:r>
              <a:rPr lang="en-US" sz="2200" dirty="0">
                <a:latin typeface="Arial" pitchFamily="34" charset="0"/>
                <a:cs typeface="Arial" pitchFamily="34" charset="0"/>
              </a:rPr>
              <a:t>   </a:t>
            </a:r>
            <a:r>
              <a:rPr lang="en-US" sz="2200" dirty="0" err="1">
                <a:latin typeface="Arial" pitchFamily="34" charset="0"/>
                <a:cs typeface="Arial" pitchFamily="34" charset="0"/>
              </a:rPr>
              <a:t>Agniveers</a:t>
            </a:r>
            <a:r>
              <a:rPr lang="en-US" sz="2200" dirty="0">
                <a:latin typeface="Arial" pitchFamily="34" charset="0"/>
                <a:cs typeface="Arial" pitchFamily="34" charset="0"/>
              </a:rPr>
              <a:t> will not be eligible for any kind of pension, gratuity, ECHS, CSD, Ex Serviceman status and other related benefits.</a:t>
            </a:r>
            <a:r>
              <a:rPr lang="en-US" sz="2200" dirty="0">
                <a:solidFill>
                  <a:schemeClr val="accent3">
                    <a:lumMod val="50000"/>
                  </a:schemeClr>
                </a:solidFill>
                <a:latin typeface="Arial" pitchFamily="34" charset="0"/>
                <a:cs typeface="Arial" pitchFamily="34" charset="0"/>
              </a:rPr>
              <a:t> </a:t>
            </a:r>
          </a:p>
          <a:p>
            <a:pPr marL="809625" lvl="1" defTabSz="457200"/>
            <a:endParaRPr lang="en-US" sz="2200" dirty="0">
              <a:solidFill>
                <a:schemeClr val="accent3">
                  <a:lumMod val="50000"/>
                </a:schemeClr>
              </a:solidFill>
              <a:latin typeface="Arial" pitchFamily="34" charset="0"/>
              <a:cs typeface="Arial" pitchFamily="34" charset="0"/>
            </a:endParaRPr>
          </a:p>
          <a:p>
            <a:pPr marL="401638" lvl="1" defTabSz="457200"/>
            <a:r>
              <a:rPr lang="en-US" sz="2200" dirty="0">
                <a:solidFill>
                  <a:schemeClr val="accent3">
                    <a:lumMod val="50000"/>
                  </a:schemeClr>
                </a:solidFill>
                <a:latin typeface="Arial" pitchFamily="34" charset="0"/>
                <a:cs typeface="Arial" pitchFamily="34" charset="0"/>
              </a:rPr>
              <a:t>	 </a:t>
            </a:r>
          </a:p>
          <a:p>
            <a:pPr defTabSz="457200"/>
            <a:r>
              <a:rPr lang="en-US" sz="2200" dirty="0">
                <a:solidFill>
                  <a:srgbClr val="FF0000"/>
                </a:solidFill>
                <a:latin typeface="Arial" pitchFamily="34" charset="0"/>
                <a:cs typeface="Arial" pitchFamily="34" charset="0"/>
              </a:rPr>
              <a:t>	</a:t>
            </a:r>
            <a:endParaRPr lang="en-US" sz="2400" dirty="0">
              <a:solidFill>
                <a:srgbClr val="FF0000"/>
              </a:solidFill>
              <a:latin typeface="Arial" pitchFamily="34" charset="0"/>
              <a:cs typeface="Arial" pitchFamily="34" charset="0"/>
            </a:endParaRPr>
          </a:p>
        </p:txBody>
      </p:sp>
      <p:pic>
        <p:nvPicPr>
          <p:cNvPr id="9"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B6F15528-21DE-4FAA-801E-634DDDAF4B2B}" type="slidenum">
              <a:rPr lang="en-US" smtClean="0">
                <a:solidFill>
                  <a:prstClr val="black">
                    <a:tint val="75000"/>
                  </a:prstClr>
                </a:solidFill>
              </a:rPr>
              <a:pPr/>
              <a:t>3</a:t>
            </a:fld>
            <a:endParaRPr lang="en-US">
              <a:solidFill>
                <a:prstClr val="black">
                  <a:tint val="75000"/>
                </a:prstClr>
              </a:solidFill>
            </a:endParaRPr>
          </a:p>
        </p:txBody>
      </p:sp>
    </p:spTree>
    <p:extLst>
      <p:ext uri="{BB962C8B-B14F-4D97-AF65-F5344CB8AC3E}">
        <p14:creationId xmlns:p14="http://schemas.microsoft.com/office/powerpoint/2010/main" val="2654930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934330878"/>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extBox 12"/>
          <p:cNvSpPr txBox="1"/>
          <p:nvPr/>
        </p:nvSpPr>
        <p:spPr>
          <a:xfrm>
            <a:off x="0" y="914400"/>
            <a:ext cx="9144000" cy="5647700"/>
          </a:xfrm>
          <a:prstGeom prst="rect">
            <a:avLst/>
          </a:prstGeom>
          <a:noFill/>
        </p:spPr>
        <p:txBody>
          <a:bodyPr wrap="square" rtlCol="0">
            <a:spAutoFit/>
          </a:bodyPr>
          <a:lstStyle/>
          <a:p>
            <a:pPr marL="117475" lvl="1" indent="-1588" defTabSz="457200">
              <a:spcAft>
                <a:spcPts val="1800"/>
              </a:spcAft>
              <a:buFont typeface="Wingdings" pitchFamily="2" charset="2"/>
              <a:buChar char="Ø"/>
            </a:pPr>
            <a:r>
              <a:rPr lang="en-US" sz="2200" dirty="0">
                <a:solidFill>
                  <a:srgbClr val="7030A0"/>
                </a:solidFill>
                <a:latin typeface="Arial" pitchFamily="34" charset="0"/>
                <a:cs typeface="Arial" pitchFamily="34" charset="0"/>
              </a:rPr>
              <a:t>     </a:t>
            </a:r>
            <a:r>
              <a:rPr lang="en-US" sz="2200" b="1" u="sng" dirty="0">
                <a:solidFill>
                  <a:srgbClr val="7030A0"/>
                </a:solidFill>
                <a:latin typeface="Arial" pitchFamily="34" charset="0"/>
                <a:cs typeface="Arial" pitchFamily="34" charset="0"/>
              </a:rPr>
              <a:t>Enrolment for Regular Cadre</a:t>
            </a:r>
            <a:r>
              <a:rPr lang="en-US" sz="2200" dirty="0">
                <a:solidFill>
                  <a:srgbClr val="7030A0"/>
                </a:solidFill>
                <a:latin typeface="Arial" pitchFamily="34" charset="0"/>
                <a:cs typeface="Arial" pitchFamily="34" charset="0"/>
              </a:rPr>
              <a:t>.</a:t>
            </a:r>
          </a:p>
          <a:p>
            <a:pPr marL="681038" lvl="1" indent="4763" algn="just" defTabSz="457200">
              <a:spcAft>
                <a:spcPts val="1800"/>
              </a:spcAft>
              <a:buFont typeface="Wingdings" panose="05000000000000000000" pitchFamily="2" charset="2"/>
              <a:buChar char="v"/>
            </a:pPr>
            <a:r>
              <a:rPr lang="en-US" sz="2200" dirty="0">
                <a:solidFill>
                  <a:srgbClr val="0000FF"/>
                </a:solidFill>
                <a:latin typeface="Arial" pitchFamily="34" charset="0"/>
                <a:cs typeface="Arial" pitchFamily="34" charset="0"/>
              </a:rPr>
              <a:t>    After completion of four years of service each batch will offered an opportunity to apply for enrolment in the regular cadre of IA (</a:t>
            </a:r>
            <a:r>
              <a:rPr lang="en-US" sz="2200" dirty="0" err="1">
                <a:solidFill>
                  <a:srgbClr val="0000FF"/>
                </a:solidFill>
                <a:latin typeface="Arial" pitchFamily="34" charset="0"/>
                <a:cs typeface="Arial" pitchFamily="34" charset="0"/>
              </a:rPr>
              <a:t>upto</a:t>
            </a:r>
            <a:r>
              <a:rPr lang="en-US" sz="2200" dirty="0">
                <a:solidFill>
                  <a:srgbClr val="0000FF"/>
                </a:solidFill>
                <a:latin typeface="Arial" pitchFamily="34" charset="0"/>
                <a:cs typeface="Arial" pitchFamily="34" charset="0"/>
              </a:rPr>
              <a:t> 25%).  </a:t>
            </a:r>
          </a:p>
          <a:p>
            <a:pPr marL="687388" lvl="1" indent="4763" algn="just" defTabSz="457200">
              <a:spcAft>
                <a:spcPts val="1800"/>
              </a:spcAft>
              <a:buFont typeface="Wingdings" panose="05000000000000000000" pitchFamily="2" charset="2"/>
              <a:buChar char="v"/>
            </a:pPr>
            <a:r>
              <a:rPr lang="en-US" sz="2200" dirty="0">
                <a:solidFill>
                  <a:srgbClr val="00B050"/>
                </a:solidFill>
                <a:latin typeface="Arial" pitchFamily="34" charset="0"/>
                <a:cs typeface="Arial" pitchFamily="34" charset="0"/>
              </a:rPr>
              <a:t>    </a:t>
            </a:r>
            <a:r>
              <a:rPr lang="en-US" sz="2200" dirty="0" err="1">
                <a:solidFill>
                  <a:srgbClr val="00B050"/>
                </a:solidFill>
                <a:latin typeface="Arial" pitchFamily="34" charset="0"/>
                <a:cs typeface="Arial" pitchFamily="34" charset="0"/>
              </a:rPr>
              <a:t>Agniveers</a:t>
            </a:r>
            <a:r>
              <a:rPr lang="en-US" sz="2200" dirty="0">
                <a:solidFill>
                  <a:srgbClr val="00B050"/>
                </a:solidFill>
                <a:latin typeface="Arial" pitchFamily="34" charset="0"/>
                <a:cs typeface="Arial" pitchFamily="34" charset="0"/>
              </a:rPr>
              <a:t> so enrolled as regular cadre would be required to serve for further engagement period of 15 years and will be governed by terms and conditions of service for JCOs/PBORs    (as amended from time to time).</a:t>
            </a:r>
            <a:endParaRPr lang="en-US" sz="2000" dirty="0">
              <a:solidFill>
                <a:srgbClr val="00B050"/>
              </a:solidFill>
              <a:latin typeface="Arial" pitchFamily="34" charset="0"/>
              <a:cs typeface="Arial" pitchFamily="34" charset="0"/>
            </a:endParaRPr>
          </a:p>
          <a:p>
            <a:pPr marL="117475" lvl="1" indent="-1588" algn="just" defTabSz="457200">
              <a:spcAft>
                <a:spcPts val="1800"/>
              </a:spcAft>
              <a:buFont typeface="Wingdings" panose="05000000000000000000" pitchFamily="2" charset="2"/>
              <a:buChar char="Ø"/>
            </a:pPr>
            <a:r>
              <a:rPr lang="en-US" sz="2200" b="1" dirty="0">
                <a:solidFill>
                  <a:srgbClr val="7030A0"/>
                </a:solidFill>
                <a:latin typeface="Arial" pitchFamily="34" charset="0"/>
                <a:cs typeface="Arial" pitchFamily="34" charset="0"/>
              </a:rPr>
              <a:t>  </a:t>
            </a:r>
            <a:r>
              <a:rPr lang="en-US" sz="2200" dirty="0">
                <a:latin typeface="Arial" pitchFamily="34" charset="0"/>
                <a:cs typeface="Arial" pitchFamily="34" charset="0"/>
              </a:rPr>
              <a:t>   </a:t>
            </a:r>
            <a:r>
              <a:rPr lang="en-US" sz="2200" b="1" u="sng" dirty="0">
                <a:solidFill>
                  <a:srgbClr val="7030A0"/>
                </a:solidFill>
                <a:latin typeface="Arial" pitchFamily="34" charset="0"/>
                <a:cs typeface="Arial" pitchFamily="34" charset="0"/>
              </a:rPr>
              <a:t>Leave</a:t>
            </a:r>
            <a:r>
              <a:rPr lang="en-US" sz="2200" dirty="0">
                <a:solidFill>
                  <a:srgbClr val="7030A0"/>
                </a:solidFill>
                <a:latin typeface="Arial" pitchFamily="34" charset="0"/>
                <a:cs typeface="Arial" pitchFamily="34" charset="0"/>
              </a:rPr>
              <a:t>.</a:t>
            </a:r>
            <a:r>
              <a:rPr lang="en-US" sz="2200" dirty="0">
                <a:solidFill>
                  <a:srgbClr val="FF0000"/>
                </a:solidFill>
                <a:latin typeface="Arial" pitchFamily="34" charset="0"/>
                <a:cs typeface="Arial" pitchFamily="34" charset="0"/>
              </a:rPr>
              <a:t> </a:t>
            </a:r>
            <a:r>
              <a:rPr lang="en-US" sz="2200" dirty="0">
                <a:latin typeface="Arial" pitchFamily="34" charset="0"/>
                <a:cs typeface="Arial" pitchFamily="34" charset="0"/>
              </a:rPr>
              <a:t> Grant of leave will be subject to exigencies of service.  The following leave may be applicable for </a:t>
            </a:r>
            <a:r>
              <a:rPr lang="en-US" sz="2200" dirty="0" err="1">
                <a:latin typeface="Arial" pitchFamily="34" charset="0"/>
                <a:cs typeface="Arial" pitchFamily="34" charset="0"/>
              </a:rPr>
              <a:t>Agniveers</a:t>
            </a:r>
            <a:r>
              <a:rPr lang="en-US" sz="2200" dirty="0">
                <a:latin typeface="Arial" pitchFamily="34" charset="0"/>
                <a:cs typeface="Arial" pitchFamily="34" charset="0"/>
              </a:rPr>
              <a:t> during their engagement period:- </a:t>
            </a:r>
          </a:p>
          <a:p>
            <a:pPr marL="1027112" lvl="2" indent="-342900" algn="just" defTabSz="457200">
              <a:spcAft>
                <a:spcPts val="1800"/>
              </a:spcAft>
              <a:buFont typeface="Wingdings" panose="05000000000000000000" pitchFamily="2" charset="2"/>
              <a:buChar char="v"/>
            </a:pPr>
            <a:r>
              <a:rPr lang="en-US" sz="2200" b="1" dirty="0">
                <a:solidFill>
                  <a:srgbClr val="7030A0"/>
                </a:solidFill>
                <a:latin typeface="Arial" pitchFamily="34" charset="0"/>
                <a:cs typeface="Arial" pitchFamily="34" charset="0"/>
              </a:rPr>
              <a:t>  </a:t>
            </a:r>
            <a:r>
              <a:rPr lang="en-US" sz="2200" b="1" u="sng" dirty="0">
                <a:solidFill>
                  <a:srgbClr val="7030A0"/>
                </a:solidFill>
                <a:latin typeface="Arial" pitchFamily="34" charset="0"/>
                <a:cs typeface="Arial" pitchFamily="34" charset="0"/>
              </a:rPr>
              <a:t>Annual Leave</a:t>
            </a:r>
            <a:r>
              <a:rPr lang="en-US" sz="2200" dirty="0">
                <a:solidFill>
                  <a:srgbClr val="7030A0"/>
                </a:solidFill>
                <a:latin typeface="Arial" pitchFamily="34" charset="0"/>
                <a:cs typeface="Arial" pitchFamily="34" charset="0"/>
              </a:rPr>
              <a:t>.      </a:t>
            </a:r>
            <a:r>
              <a:rPr lang="en-US" sz="2200" dirty="0" err="1">
                <a:solidFill>
                  <a:srgbClr val="0000FF"/>
                </a:solidFill>
                <a:latin typeface="Arial" pitchFamily="34" charset="0"/>
                <a:cs typeface="Arial" pitchFamily="34" charset="0"/>
              </a:rPr>
              <a:t>Upto</a:t>
            </a:r>
            <a:r>
              <a:rPr lang="en-US" sz="2200" dirty="0">
                <a:solidFill>
                  <a:srgbClr val="0000FF"/>
                </a:solidFill>
                <a:latin typeface="Arial" pitchFamily="34" charset="0"/>
                <a:cs typeface="Arial" pitchFamily="34" charset="0"/>
              </a:rPr>
              <a:t> 30 days per year.</a:t>
            </a:r>
          </a:p>
          <a:p>
            <a:pPr marL="685800" lvl="2" indent="-1588" algn="just" defTabSz="457200">
              <a:spcAft>
                <a:spcPts val="1800"/>
              </a:spcAft>
              <a:buFont typeface="Wingdings" panose="05000000000000000000" pitchFamily="2" charset="2"/>
              <a:buChar char="v"/>
            </a:pPr>
            <a:r>
              <a:rPr lang="en-US" sz="2200" b="1" dirty="0">
                <a:solidFill>
                  <a:srgbClr val="7030A0"/>
                </a:solidFill>
                <a:latin typeface="Arial" pitchFamily="34" charset="0"/>
                <a:cs typeface="Arial" pitchFamily="34" charset="0"/>
              </a:rPr>
              <a:t>   </a:t>
            </a:r>
            <a:r>
              <a:rPr lang="en-US" sz="2200" b="1" u="sng" dirty="0">
                <a:solidFill>
                  <a:srgbClr val="7030A0"/>
                </a:solidFill>
                <a:latin typeface="Arial" pitchFamily="34" charset="0"/>
                <a:cs typeface="Arial" pitchFamily="34" charset="0"/>
              </a:rPr>
              <a:t>Sick Leave</a:t>
            </a:r>
            <a:r>
              <a:rPr lang="en-US" sz="2200" dirty="0">
                <a:solidFill>
                  <a:srgbClr val="7030A0"/>
                </a:solidFill>
                <a:latin typeface="Arial" pitchFamily="34" charset="0"/>
                <a:cs typeface="Arial" pitchFamily="34" charset="0"/>
              </a:rPr>
              <a:t>.           </a:t>
            </a:r>
            <a:r>
              <a:rPr lang="en-US" sz="2200" dirty="0">
                <a:solidFill>
                  <a:srgbClr val="00B050"/>
                </a:solidFill>
                <a:latin typeface="Arial" pitchFamily="34" charset="0"/>
                <a:cs typeface="Arial" pitchFamily="34" charset="0"/>
              </a:rPr>
              <a:t>Based on medical advice. </a:t>
            </a:r>
            <a:r>
              <a:rPr lang="en-US" sz="2200" dirty="0">
                <a:solidFill>
                  <a:srgbClr val="FF0000"/>
                </a:solidFill>
                <a:latin typeface="Arial" pitchFamily="34" charset="0"/>
                <a:cs typeface="Arial" pitchFamily="34" charset="0"/>
              </a:rPr>
              <a:t>	</a:t>
            </a:r>
            <a:endParaRPr lang="en-US" sz="2400" dirty="0">
              <a:solidFill>
                <a:srgbClr val="FF0000"/>
              </a:solidFill>
              <a:latin typeface="Arial" pitchFamily="34" charset="0"/>
              <a:cs typeface="Arial" pitchFamily="34" charset="0"/>
            </a:endParaRPr>
          </a:p>
        </p:txBody>
      </p:sp>
      <p:pic>
        <p:nvPicPr>
          <p:cNvPr id="9"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B6F15528-21DE-4FAA-801E-634DDDAF4B2B}" type="slidenum">
              <a:rPr lang="en-US" smtClean="0">
                <a:solidFill>
                  <a:prstClr val="black">
                    <a:tint val="75000"/>
                  </a:prstClr>
                </a:solidFill>
              </a:rPr>
              <a:pPr/>
              <a:t>4</a:t>
            </a:fld>
            <a:endParaRPr lang="en-US">
              <a:solidFill>
                <a:prstClr val="black">
                  <a:tint val="75000"/>
                </a:prstClr>
              </a:solidFill>
            </a:endParaRPr>
          </a:p>
        </p:txBody>
      </p:sp>
    </p:spTree>
    <p:extLst>
      <p:ext uri="{BB962C8B-B14F-4D97-AF65-F5344CB8AC3E}">
        <p14:creationId xmlns:p14="http://schemas.microsoft.com/office/powerpoint/2010/main" val="3281705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525467855"/>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extBox 12"/>
          <p:cNvSpPr txBox="1"/>
          <p:nvPr/>
        </p:nvSpPr>
        <p:spPr>
          <a:xfrm>
            <a:off x="0" y="923581"/>
            <a:ext cx="9144000" cy="6017032"/>
          </a:xfrm>
          <a:prstGeom prst="rect">
            <a:avLst/>
          </a:prstGeom>
          <a:noFill/>
        </p:spPr>
        <p:txBody>
          <a:bodyPr wrap="square" rtlCol="0">
            <a:spAutoFit/>
          </a:bodyPr>
          <a:lstStyle/>
          <a:p>
            <a:pPr algn="ctr" defTabSz="457200"/>
            <a:r>
              <a:rPr lang="en-US" sz="2200" b="1" u="sng" dirty="0">
                <a:solidFill>
                  <a:srgbClr val="FF0000"/>
                </a:solidFill>
                <a:latin typeface="Arial" pitchFamily="34" charset="0"/>
                <a:cs typeface="Arial" pitchFamily="34" charset="0"/>
              </a:rPr>
              <a:t>PAY, ALLOWANCES &amp; ALLIED BENEFITS</a:t>
            </a:r>
            <a:endParaRPr lang="en-US" sz="2200" dirty="0">
              <a:solidFill>
                <a:srgbClr val="FF0000"/>
              </a:solidFill>
              <a:latin typeface="Arial" pitchFamily="34" charset="0"/>
              <a:cs typeface="Arial" pitchFamily="34" charset="0"/>
            </a:endParaRPr>
          </a:p>
          <a:p>
            <a:pPr marL="401638" lvl="1" defTabSz="457200"/>
            <a:endParaRPr lang="en-US" sz="1100" u="sng" dirty="0">
              <a:latin typeface="Arial" pitchFamily="34" charset="0"/>
              <a:cs typeface="Arial" pitchFamily="34" charset="0"/>
            </a:endParaRPr>
          </a:p>
          <a:p>
            <a:pPr marL="460375" lvl="1" indent="-342900" defTabSz="457200">
              <a:lnSpc>
                <a:spcPct val="150000"/>
              </a:lnSpc>
              <a:buFont typeface="Wingdings" panose="05000000000000000000" pitchFamily="2" charset="2"/>
              <a:buChar char="Ø"/>
            </a:pPr>
            <a:r>
              <a:rPr lang="en-US" sz="2200" b="1" dirty="0">
                <a:solidFill>
                  <a:srgbClr val="7030A0"/>
                </a:solidFill>
                <a:latin typeface="Arial" pitchFamily="34" charset="0"/>
                <a:cs typeface="Arial" pitchFamily="34" charset="0"/>
              </a:rPr>
              <a:t>   </a:t>
            </a:r>
            <a:r>
              <a:rPr lang="en-US" sz="2200" b="1" u="sng" dirty="0" err="1">
                <a:solidFill>
                  <a:srgbClr val="7030A0"/>
                </a:solidFill>
                <a:latin typeface="Arial" pitchFamily="34" charset="0"/>
                <a:cs typeface="Arial" pitchFamily="34" charset="0"/>
              </a:rPr>
              <a:t>Agniveer</a:t>
            </a:r>
            <a:r>
              <a:rPr lang="en-US" sz="2200" b="1" u="sng" dirty="0">
                <a:solidFill>
                  <a:srgbClr val="7030A0"/>
                </a:solidFill>
                <a:latin typeface="Arial" pitchFamily="34" charset="0"/>
                <a:cs typeface="Arial" pitchFamily="34" charset="0"/>
              </a:rPr>
              <a:t> Package</a:t>
            </a:r>
            <a:r>
              <a:rPr lang="en-US" sz="2200" dirty="0">
                <a:solidFill>
                  <a:srgbClr val="7030A0"/>
                </a:solidFill>
                <a:latin typeface="Arial" pitchFamily="34" charset="0"/>
                <a:cs typeface="Arial" pitchFamily="34" charset="0"/>
              </a:rPr>
              <a:t>.</a:t>
            </a:r>
            <a:endParaRPr lang="en-US" sz="2200" dirty="0">
              <a:latin typeface="Arial" pitchFamily="34" charset="0"/>
              <a:cs typeface="Arial" pitchFamily="34" charset="0"/>
            </a:endParaRPr>
          </a:p>
          <a:p>
            <a:pPr marL="1027113" lvl="2" indent="-342900" defTabSz="457200">
              <a:lnSpc>
                <a:spcPct val="150000"/>
              </a:lnSpc>
              <a:buFont typeface="Wingdings" panose="05000000000000000000" pitchFamily="2" charset="2"/>
              <a:buChar char="v"/>
            </a:pPr>
            <a:r>
              <a:rPr lang="en-US" sz="2200" dirty="0">
                <a:solidFill>
                  <a:srgbClr val="0000FF"/>
                </a:solidFill>
                <a:latin typeface="Arial" pitchFamily="34" charset="0"/>
                <a:cs typeface="Arial" pitchFamily="34" charset="0"/>
              </a:rPr>
              <a:t>    The pay &amp; emoluments of </a:t>
            </a:r>
            <a:r>
              <a:rPr lang="en-US" sz="2200" dirty="0" err="1">
                <a:solidFill>
                  <a:srgbClr val="0000FF"/>
                </a:solidFill>
                <a:latin typeface="Arial" pitchFamily="34" charset="0"/>
                <a:cs typeface="Arial" pitchFamily="34" charset="0"/>
              </a:rPr>
              <a:t>Agniveers</a:t>
            </a:r>
            <a:r>
              <a:rPr lang="en-US" sz="2200" dirty="0">
                <a:solidFill>
                  <a:srgbClr val="0000FF"/>
                </a:solidFill>
                <a:latin typeface="Arial" pitchFamily="34" charset="0"/>
                <a:cs typeface="Arial" pitchFamily="34" charset="0"/>
              </a:rPr>
              <a:t> will be as given below:-</a:t>
            </a:r>
            <a:endParaRPr lang="en-US" sz="2200" dirty="0">
              <a:solidFill>
                <a:srgbClr val="00B050"/>
              </a:solidFill>
              <a:latin typeface="Arial" pitchFamily="34" charset="0"/>
              <a:cs typeface="Arial" pitchFamily="34" charset="0"/>
            </a:endParaRPr>
          </a:p>
          <a:p>
            <a:pPr marL="1657350" lvl="3" indent="-342900" defTabSz="457200">
              <a:lnSpc>
                <a:spcPct val="150000"/>
              </a:lnSpc>
              <a:buFont typeface="Wingdings" panose="05000000000000000000" pitchFamily="2" charset="2"/>
              <a:buChar char="q"/>
            </a:pPr>
            <a:r>
              <a:rPr lang="en-US" sz="2200" dirty="0">
                <a:solidFill>
                  <a:srgbClr val="00B050"/>
                </a:solidFill>
                <a:latin typeface="Arial" pitchFamily="34" charset="0"/>
                <a:cs typeface="Arial" pitchFamily="34" charset="0"/>
              </a:rPr>
              <a:t>   </a:t>
            </a:r>
            <a:r>
              <a:rPr lang="en-US" sz="2200" b="1" u="sng" dirty="0">
                <a:solidFill>
                  <a:srgbClr val="00B050"/>
                </a:solidFill>
                <a:latin typeface="Arial" pitchFamily="34" charset="0"/>
                <a:cs typeface="Arial" pitchFamily="34" charset="0"/>
              </a:rPr>
              <a:t>Year 1</a:t>
            </a:r>
            <a:r>
              <a:rPr lang="en-US" sz="2200" dirty="0">
                <a:solidFill>
                  <a:srgbClr val="00B050"/>
                </a:solidFill>
                <a:latin typeface="Arial" pitchFamily="34" charset="0"/>
                <a:cs typeface="Arial" pitchFamily="34" charset="0"/>
              </a:rPr>
              <a:t>.    </a:t>
            </a:r>
            <a:r>
              <a:rPr lang="en-US" sz="2200" dirty="0" err="1">
                <a:solidFill>
                  <a:srgbClr val="00B050"/>
                </a:solidFill>
                <a:latin typeface="Arial" pitchFamily="34" charset="0"/>
                <a:cs typeface="Arial" pitchFamily="34" charset="0"/>
              </a:rPr>
              <a:t>Customised</a:t>
            </a:r>
            <a:r>
              <a:rPr lang="en-US" sz="2200" dirty="0">
                <a:solidFill>
                  <a:srgbClr val="00B050"/>
                </a:solidFill>
                <a:latin typeface="Arial" pitchFamily="34" charset="0"/>
                <a:cs typeface="Arial" pitchFamily="34" charset="0"/>
              </a:rPr>
              <a:t> Package  -   </a:t>
            </a:r>
            <a:r>
              <a:rPr lang="en-US" sz="2200" dirty="0" err="1">
                <a:solidFill>
                  <a:srgbClr val="00B050"/>
                </a:solidFill>
                <a:latin typeface="Arial" pitchFamily="34" charset="0"/>
                <a:cs typeface="Arial" pitchFamily="34" charset="0"/>
              </a:rPr>
              <a:t>Rs</a:t>
            </a:r>
            <a:r>
              <a:rPr lang="en-US" sz="2200" dirty="0">
                <a:solidFill>
                  <a:srgbClr val="00B050"/>
                </a:solidFill>
                <a:latin typeface="Arial" pitchFamily="34" charset="0"/>
                <a:cs typeface="Arial" pitchFamily="34" charset="0"/>
              </a:rPr>
              <a:t> 30,000/- </a:t>
            </a:r>
          </a:p>
          <a:p>
            <a:pPr marL="1314450" lvl="3" defTabSz="457200"/>
            <a:r>
              <a:rPr lang="en-US" sz="2200" dirty="0">
                <a:solidFill>
                  <a:srgbClr val="00B050"/>
                </a:solidFill>
                <a:latin typeface="Arial" pitchFamily="34" charset="0"/>
                <a:cs typeface="Arial" pitchFamily="34" charset="0"/>
              </a:rPr>
              <a:t>									(Plus applicable allowances</a:t>
            </a:r>
            <a:r>
              <a:rPr lang="en-GB" sz="2200" dirty="0">
                <a:solidFill>
                  <a:srgbClr val="00B050"/>
                </a:solidFill>
                <a:latin typeface="Arial" pitchFamily="34" charset="0"/>
                <a:cs typeface="Arial" pitchFamily="34" charset="0"/>
              </a:rPr>
              <a:t>)</a:t>
            </a:r>
            <a:r>
              <a:rPr lang="en-US" sz="2200" dirty="0">
                <a:solidFill>
                  <a:srgbClr val="00B050"/>
                </a:solidFill>
                <a:latin typeface="Arial" pitchFamily="34" charset="0"/>
                <a:cs typeface="Arial" pitchFamily="34" charset="0"/>
              </a:rPr>
              <a:t> </a:t>
            </a:r>
          </a:p>
          <a:p>
            <a:pPr marL="1657350" lvl="1" indent="-342900" defTabSz="457200">
              <a:buFont typeface="Wingdings" panose="05000000000000000000" pitchFamily="2" charset="2"/>
              <a:buChar char="q"/>
            </a:pPr>
            <a:r>
              <a:rPr lang="en-US" sz="2200" b="1" dirty="0">
                <a:latin typeface="Arial" pitchFamily="34" charset="0"/>
                <a:cs typeface="Arial" pitchFamily="34" charset="0"/>
              </a:rPr>
              <a:t>   </a:t>
            </a:r>
            <a:r>
              <a:rPr lang="en-US" sz="2200" b="1" u="sng" dirty="0">
                <a:latin typeface="Arial" pitchFamily="34" charset="0"/>
                <a:cs typeface="Arial" pitchFamily="34" charset="0"/>
              </a:rPr>
              <a:t>Year 2</a:t>
            </a:r>
            <a:r>
              <a:rPr lang="en-US" sz="2200" dirty="0">
                <a:latin typeface="Arial" pitchFamily="34" charset="0"/>
                <a:cs typeface="Arial" pitchFamily="34" charset="0"/>
              </a:rPr>
              <a:t>.    </a:t>
            </a:r>
            <a:r>
              <a:rPr lang="en-US" sz="2200" dirty="0" err="1">
                <a:latin typeface="Arial" pitchFamily="34" charset="0"/>
                <a:cs typeface="Arial" pitchFamily="34" charset="0"/>
              </a:rPr>
              <a:t>Customised</a:t>
            </a:r>
            <a:r>
              <a:rPr lang="en-US" sz="2200" dirty="0">
                <a:latin typeface="Arial" pitchFamily="34" charset="0"/>
                <a:cs typeface="Arial" pitchFamily="34" charset="0"/>
              </a:rPr>
              <a:t> Package  -   </a:t>
            </a:r>
            <a:r>
              <a:rPr lang="en-US" sz="2200" dirty="0" err="1">
                <a:latin typeface="Arial" pitchFamily="34" charset="0"/>
                <a:cs typeface="Arial" pitchFamily="34" charset="0"/>
              </a:rPr>
              <a:t>Rs</a:t>
            </a:r>
            <a:r>
              <a:rPr lang="en-US" sz="2200" dirty="0">
                <a:latin typeface="Arial" pitchFamily="34" charset="0"/>
                <a:cs typeface="Arial" pitchFamily="34" charset="0"/>
              </a:rPr>
              <a:t> 33,000/- </a:t>
            </a:r>
          </a:p>
          <a:p>
            <a:pPr marL="1314450" lvl="1" defTabSz="457200"/>
            <a:r>
              <a:rPr lang="en-US" sz="2200" dirty="0">
                <a:latin typeface="Arial" pitchFamily="34" charset="0"/>
                <a:cs typeface="Arial" pitchFamily="34" charset="0"/>
              </a:rPr>
              <a:t>									(Plus applicable allowances</a:t>
            </a:r>
            <a:r>
              <a:rPr lang="en-GB" sz="2200" dirty="0">
                <a:latin typeface="Arial" pitchFamily="34" charset="0"/>
                <a:cs typeface="Arial" pitchFamily="34" charset="0"/>
              </a:rPr>
              <a:t>)</a:t>
            </a:r>
          </a:p>
          <a:p>
            <a:pPr marL="1657350" lvl="1" indent="-342900" defTabSz="457200">
              <a:buFont typeface="Wingdings" panose="05000000000000000000" pitchFamily="2" charset="2"/>
              <a:buChar char="q"/>
            </a:pPr>
            <a:r>
              <a:rPr lang="en-US" sz="2200" b="1" dirty="0">
                <a:solidFill>
                  <a:srgbClr val="0000FF"/>
                </a:solidFill>
                <a:latin typeface="Arial" pitchFamily="34" charset="0"/>
                <a:cs typeface="Arial" pitchFamily="34" charset="0"/>
              </a:rPr>
              <a:t>   </a:t>
            </a:r>
            <a:r>
              <a:rPr lang="en-US" sz="2200" b="1" u="sng" dirty="0">
                <a:solidFill>
                  <a:srgbClr val="0000FF"/>
                </a:solidFill>
                <a:latin typeface="Arial" pitchFamily="34" charset="0"/>
                <a:cs typeface="Arial" pitchFamily="34" charset="0"/>
              </a:rPr>
              <a:t>Year 3</a:t>
            </a:r>
            <a:r>
              <a:rPr lang="en-US" sz="2200" dirty="0">
                <a:solidFill>
                  <a:srgbClr val="0000FF"/>
                </a:solidFill>
                <a:latin typeface="Arial" pitchFamily="34" charset="0"/>
                <a:cs typeface="Arial" pitchFamily="34" charset="0"/>
              </a:rPr>
              <a:t>.    </a:t>
            </a:r>
            <a:r>
              <a:rPr lang="en-US" sz="2200" dirty="0" err="1">
                <a:solidFill>
                  <a:srgbClr val="0000FF"/>
                </a:solidFill>
                <a:latin typeface="Arial" pitchFamily="34" charset="0"/>
                <a:cs typeface="Arial" pitchFamily="34" charset="0"/>
              </a:rPr>
              <a:t>Customised</a:t>
            </a:r>
            <a:r>
              <a:rPr lang="en-US" sz="2200" dirty="0">
                <a:solidFill>
                  <a:srgbClr val="0000FF"/>
                </a:solidFill>
                <a:latin typeface="Arial" pitchFamily="34" charset="0"/>
                <a:cs typeface="Arial" pitchFamily="34" charset="0"/>
              </a:rPr>
              <a:t> Package  -   </a:t>
            </a:r>
            <a:r>
              <a:rPr lang="en-US" sz="2200" dirty="0" err="1">
                <a:solidFill>
                  <a:srgbClr val="0000FF"/>
                </a:solidFill>
                <a:latin typeface="Arial" pitchFamily="34" charset="0"/>
                <a:cs typeface="Arial" pitchFamily="34" charset="0"/>
              </a:rPr>
              <a:t>Rs</a:t>
            </a:r>
            <a:r>
              <a:rPr lang="en-US" sz="2200" dirty="0">
                <a:solidFill>
                  <a:srgbClr val="0000FF"/>
                </a:solidFill>
                <a:latin typeface="Arial" pitchFamily="34" charset="0"/>
                <a:cs typeface="Arial" pitchFamily="34" charset="0"/>
              </a:rPr>
              <a:t> 36,500/- </a:t>
            </a:r>
          </a:p>
          <a:p>
            <a:pPr marL="1314450" lvl="1" defTabSz="457200"/>
            <a:r>
              <a:rPr lang="en-US" sz="2200" dirty="0">
                <a:solidFill>
                  <a:srgbClr val="0000FF"/>
                </a:solidFill>
                <a:latin typeface="Arial" pitchFamily="34" charset="0"/>
                <a:cs typeface="Arial" pitchFamily="34" charset="0"/>
              </a:rPr>
              <a:t>									(Plus applicable allowances</a:t>
            </a:r>
            <a:r>
              <a:rPr lang="en-GB" sz="2200" dirty="0">
                <a:solidFill>
                  <a:srgbClr val="0000FF"/>
                </a:solidFill>
                <a:latin typeface="Arial" pitchFamily="34" charset="0"/>
                <a:cs typeface="Arial" pitchFamily="34" charset="0"/>
              </a:rPr>
              <a:t>)</a:t>
            </a:r>
            <a:endParaRPr lang="en-US" sz="2200" dirty="0">
              <a:solidFill>
                <a:srgbClr val="0000FF"/>
              </a:solidFill>
              <a:latin typeface="Arial" pitchFamily="34" charset="0"/>
              <a:cs typeface="Arial" pitchFamily="34" charset="0"/>
            </a:endParaRPr>
          </a:p>
          <a:p>
            <a:pPr marL="1657350" lvl="1" indent="-342900" defTabSz="457200">
              <a:buFont typeface="Wingdings" panose="05000000000000000000" pitchFamily="2" charset="2"/>
              <a:buChar char="q"/>
            </a:pPr>
            <a:r>
              <a:rPr lang="en-US" sz="2200" dirty="0">
                <a:solidFill>
                  <a:srgbClr val="00B050"/>
                </a:solidFill>
                <a:latin typeface="Arial" pitchFamily="34" charset="0"/>
                <a:cs typeface="Arial" pitchFamily="34" charset="0"/>
              </a:rPr>
              <a:t>   </a:t>
            </a:r>
            <a:r>
              <a:rPr lang="en-US" sz="2200" b="1" u="sng" dirty="0">
                <a:solidFill>
                  <a:srgbClr val="00B050"/>
                </a:solidFill>
                <a:latin typeface="Arial" pitchFamily="34" charset="0"/>
                <a:cs typeface="Arial" pitchFamily="34" charset="0"/>
              </a:rPr>
              <a:t>Year 4</a:t>
            </a:r>
            <a:r>
              <a:rPr lang="en-US" sz="2200" dirty="0">
                <a:solidFill>
                  <a:srgbClr val="00B050"/>
                </a:solidFill>
                <a:latin typeface="Arial" pitchFamily="34" charset="0"/>
                <a:cs typeface="Arial" pitchFamily="34" charset="0"/>
              </a:rPr>
              <a:t>.    </a:t>
            </a:r>
            <a:r>
              <a:rPr lang="en-US" sz="2200" dirty="0" err="1">
                <a:solidFill>
                  <a:srgbClr val="00B050"/>
                </a:solidFill>
                <a:latin typeface="Arial" pitchFamily="34" charset="0"/>
                <a:cs typeface="Arial" pitchFamily="34" charset="0"/>
              </a:rPr>
              <a:t>Customised</a:t>
            </a:r>
            <a:r>
              <a:rPr lang="en-US" sz="2200" dirty="0">
                <a:solidFill>
                  <a:srgbClr val="00B050"/>
                </a:solidFill>
                <a:latin typeface="Arial" pitchFamily="34" charset="0"/>
                <a:cs typeface="Arial" pitchFamily="34" charset="0"/>
              </a:rPr>
              <a:t> Package  -   </a:t>
            </a:r>
            <a:r>
              <a:rPr lang="en-US" sz="2200" dirty="0" err="1">
                <a:solidFill>
                  <a:srgbClr val="00B050"/>
                </a:solidFill>
                <a:latin typeface="Arial" pitchFamily="34" charset="0"/>
                <a:cs typeface="Arial" pitchFamily="34" charset="0"/>
              </a:rPr>
              <a:t>Rs</a:t>
            </a:r>
            <a:r>
              <a:rPr lang="en-US" sz="2200" dirty="0">
                <a:solidFill>
                  <a:srgbClr val="00B050"/>
                </a:solidFill>
                <a:latin typeface="Arial" pitchFamily="34" charset="0"/>
                <a:cs typeface="Arial" pitchFamily="34" charset="0"/>
              </a:rPr>
              <a:t> 40,000/- </a:t>
            </a:r>
          </a:p>
          <a:p>
            <a:pPr marL="1314450" lvl="1" defTabSz="457200">
              <a:lnSpc>
                <a:spcPct val="150000"/>
              </a:lnSpc>
            </a:pPr>
            <a:r>
              <a:rPr lang="en-US" sz="2200" dirty="0">
                <a:solidFill>
                  <a:srgbClr val="00B050"/>
                </a:solidFill>
                <a:latin typeface="Arial" pitchFamily="34" charset="0"/>
                <a:cs typeface="Arial" pitchFamily="34" charset="0"/>
              </a:rPr>
              <a:t>									(Plus applicable allowances</a:t>
            </a:r>
            <a:r>
              <a:rPr lang="en-GB" sz="2200" dirty="0">
                <a:solidFill>
                  <a:srgbClr val="00B050"/>
                </a:solidFill>
                <a:latin typeface="Arial" pitchFamily="34" charset="0"/>
                <a:cs typeface="Arial" pitchFamily="34" charset="0"/>
              </a:rPr>
              <a:t>)</a:t>
            </a:r>
          </a:p>
          <a:p>
            <a:pPr marL="687388" lvl="1" indent="6350" algn="just" defTabSz="457200">
              <a:buFont typeface="Wingdings" panose="05000000000000000000" pitchFamily="2" charset="2"/>
              <a:buChar char="v"/>
            </a:pPr>
            <a:r>
              <a:rPr lang="en-GB" sz="2200" dirty="0">
                <a:latin typeface="Arial" pitchFamily="34" charset="0"/>
                <a:cs typeface="Arial" pitchFamily="34" charset="0"/>
              </a:rPr>
              <a:t>     From the above package, 30% will be compulsorily deposited every month in a corpus which will be matched by the GOI.  Balance amount less the corpus contribution will be the in-hand component. </a:t>
            </a:r>
            <a:endParaRPr lang="en-US" sz="2200" b="1" dirty="0">
              <a:latin typeface="Arial" pitchFamily="34" charset="0"/>
              <a:cs typeface="Arial" pitchFamily="34" charset="0"/>
            </a:endParaRPr>
          </a:p>
        </p:txBody>
      </p:sp>
      <p:pic>
        <p:nvPicPr>
          <p:cNvPr id="9"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B6F15528-21DE-4FAA-801E-634DDDAF4B2B}" type="slidenum">
              <a:rPr lang="en-US" smtClean="0">
                <a:solidFill>
                  <a:prstClr val="black">
                    <a:tint val="75000"/>
                  </a:prstClr>
                </a:solidFill>
              </a:rPr>
              <a:pPr/>
              <a:t>5</a:t>
            </a:fld>
            <a:endParaRPr lang="en-US">
              <a:solidFill>
                <a:prstClr val="black">
                  <a:tint val="75000"/>
                </a:prstClr>
              </a:solidFill>
            </a:endParaRPr>
          </a:p>
        </p:txBody>
      </p:sp>
    </p:spTree>
    <p:extLst>
      <p:ext uri="{BB962C8B-B14F-4D97-AF65-F5344CB8AC3E}">
        <p14:creationId xmlns:p14="http://schemas.microsoft.com/office/powerpoint/2010/main" val="3834567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363145172"/>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extBox 12"/>
          <p:cNvSpPr txBox="1"/>
          <p:nvPr/>
        </p:nvSpPr>
        <p:spPr>
          <a:xfrm>
            <a:off x="22934" y="914400"/>
            <a:ext cx="9144000" cy="6017032"/>
          </a:xfrm>
          <a:prstGeom prst="rect">
            <a:avLst/>
          </a:prstGeom>
          <a:noFill/>
        </p:spPr>
        <p:txBody>
          <a:bodyPr wrap="square" rtlCol="0">
            <a:spAutoFit/>
          </a:bodyPr>
          <a:lstStyle/>
          <a:p>
            <a:pPr algn="ctr" defTabSz="457200"/>
            <a:r>
              <a:rPr lang="en-US" sz="2200" b="1" dirty="0">
                <a:solidFill>
                  <a:srgbClr val="FF0000"/>
                </a:solidFill>
                <a:latin typeface="Arial" pitchFamily="34" charset="0"/>
                <a:cs typeface="Arial" pitchFamily="34" charset="0"/>
              </a:rPr>
              <a:t> </a:t>
            </a:r>
            <a:r>
              <a:rPr lang="en-US" sz="2200" b="1" u="sng" dirty="0">
                <a:solidFill>
                  <a:srgbClr val="FF0000"/>
                </a:solidFill>
                <a:latin typeface="Arial" pitchFamily="34" charset="0"/>
                <a:cs typeface="Arial" pitchFamily="34" charset="0"/>
              </a:rPr>
              <a:t>PAY, ALLOWANCES &amp; ALLIED BENEFITS</a:t>
            </a:r>
            <a:endParaRPr lang="en-US" sz="2200" dirty="0">
              <a:solidFill>
                <a:srgbClr val="FF0000"/>
              </a:solidFill>
              <a:latin typeface="Arial" pitchFamily="34" charset="0"/>
              <a:cs typeface="Arial" pitchFamily="34" charset="0"/>
            </a:endParaRPr>
          </a:p>
          <a:p>
            <a:pPr marL="809625" lvl="1" defTabSz="457200"/>
            <a:endParaRPr lang="en-US" sz="1100" dirty="0">
              <a:latin typeface="Arial" pitchFamily="34" charset="0"/>
              <a:cs typeface="Arial" pitchFamily="34" charset="0"/>
            </a:endParaRPr>
          </a:p>
          <a:p>
            <a:pPr marL="342900" lvl="1" indent="-342900" defTabSz="457200">
              <a:buFont typeface="Wingdings" panose="05000000000000000000" pitchFamily="2" charset="2"/>
              <a:buChar char="Ø"/>
            </a:pPr>
            <a:r>
              <a:rPr lang="en-US" sz="2200" dirty="0">
                <a:solidFill>
                  <a:srgbClr val="7030A0"/>
                </a:solidFill>
                <a:latin typeface="Arial" pitchFamily="34" charset="0"/>
                <a:cs typeface="Arial" pitchFamily="34" charset="0"/>
              </a:rPr>
              <a:t>   </a:t>
            </a:r>
            <a:r>
              <a:rPr lang="en-US" sz="2200" b="1" u="sng" dirty="0" err="1">
                <a:solidFill>
                  <a:srgbClr val="7030A0"/>
                </a:solidFill>
                <a:latin typeface="Arial" pitchFamily="34" charset="0"/>
                <a:cs typeface="Arial" pitchFamily="34" charset="0"/>
              </a:rPr>
              <a:t>Seva</a:t>
            </a:r>
            <a:r>
              <a:rPr lang="en-US" sz="2200" b="1" u="sng" dirty="0">
                <a:solidFill>
                  <a:srgbClr val="7030A0"/>
                </a:solidFill>
                <a:latin typeface="Arial" pitchFamily="34" charset="0"/>
                <a:cs typeface="Arial" pitchFamily="34" charset="0"/>
              </a:rPr>
              <a:t> Nidhi Package</a:t>
            </a:r>
            <a:r>
              <a:rPr lang="en-US" sz="2200" dirty="0">
                <a:solidFill>
                  <a:srgbClr val="7030A0"/>
                </a:solidFill>
                <a:latin typeface="Arial" pitchFamily="34" charset="0"/>
                <a:cs typeface="Arial" pitchFamily="34" charset="0"/>
              </a:rPr>
              <a:t>.</a:t>
            </a:r>
            <a:r>
              <a:rPr lang="en-US" sz="2200" dirty="0">
                <a:solidFill>
                  <a:schemeClr val="accent3">
                    <a:lumMod val="50000"/>
                  </a:schemeClr>
                </a:solidFill>
                <a:latin typeface="Arial" pitchFamily="34" charset="0"/>
                <a:cs typeface="Arial" pitchFamily="34" charset="0"/>
              </a:rPr>
              <a:t>  </a:t>
            </a:r>
          </a:p>
          <a:p>
            <a:pPr marL="342900" lvl="1" indent="-342900" defTabSz="457200">
              <a:buFont typeface="Wingdings" panose="05000000000000000000" pitchFamily="2" charset="2"/>
              <a:buChar char="Ø"/>
            </a:pPr>
            <a:endParaRPr lang="en-US" sz="2200" dirty="0">
              <a:solidFill>
                <a:schemeClr val="accent3">
                  <a:lumMod val="50000"/>
                </a:schemeClr>
              </a:solidFill>
              <a:latin typeface="Arial" pitchFamily="34" charset="0"/>
              <a:cs typeface="Arial" pitchFamily="34" charset="0"/>
            </a:endParaRPr>
          </a:p>
          <a:p>
            <a:pPr marL="565150" lvl="2" indent="-6350" defTabSz="457200">
              <a:buFont typeface="Wingdings" panose="05000000000000000000" pitchFamily="2" charset="2"/>
              <a:buChar char="v"/>
            </a:pPr>
            <a:r>
              <a:rPr lang="en-US" sz="2200" dirty="0">
                <a:solidFill>
                  <a:srgbClr val="00B050"/>
                </a:solidFill>
                <a:latin typeface="Arial" pitchFamily="34" charset="0"/>
                <a:cs typeface="Arial" pitchFamily="34" charset="0"/>
              </a:rPr>
              <a:t>   Full </a:t>
            </a:r>
            <a:r>
              <a:rPr lang="en-US" sz="2200" dirty="0" err="1">
                <a:solidFill>
                  <a:srgbClr val="00B050"/>
                </a:solidFill>
                <a:latin typeface="Arial" pitchFamily="34" charset="0"/>
                <a:cs typeface="Arial" pitchFamily="34" charset="0"/>
              </a:rPr>
              <a:t>Seva</a:t>
            </a:r>
            <a:r>
              <a:rPr lang="en-US" sz="2200" dirty="0">
                <a:solidFill>
                  <a:srgbClr val="00B050"/>
                </a:solidFill>
                <a:latin typeface="Arial" pitchFamily="34" charset="0"/>
                <a:cs typeface="Arial" pitchFamily="34" charset="0"/>
              </a:rPr>
              <a:t> Nidhi Package eligible after completion of four years of service. </a:t>
            </a:r>
          </a:p>
          <a:p>
            <a:pPr marL="565150" lvl="2" indent="-6350" defTabSz="457200">
              <a:buFont typeface="Wingdings" panose="05000000000000000000" pitchFamily="2" charset="2"/>
              <a:buChar char="v"/>
            </a:pPr>
            <a:endParaRPr lang="en-US" sz="2200" dirty="0">
              <a:solidFill>
                <a:schemeClr val="accent3">
                  <a:lumMod val="50000"/>
                </a:schemeClr>
              </a:solidFill>
              <a:latin typeface="Arial" pitchFamily="34" charset="0"/>
              <a:cs typeface="Arial" pitchFamily="34" charset="0"/>
            </a:endParaRPr>
          </a:p>
          <a:p>
            <a:pPr marL="565150" lvl="2" indent="-6350" defTabSz="457200">
              <a:buFont typeface="Wingdings" panose="05000000000000000000" pitchFamily="2" charset="2"/>
              <a:buChar char="v"/>
            </a:pPr>
            <a:r>
              <a:rPr lang="en-US" sz="2200" dirty="0">
                <a:solidFill>
                  <a:srgbClr val="0000FF"/>
                </a:solidFill>
                <a:latin typeface="Arial" pitchFamily="34" charset="0"/>
                <a:cs typeface="Arial" pitchFamily="34" charset="0"/>
              </a:rPr>
              <a:t>   In case of early release, only own contribution will be paid with interest</a:t>
            </a:r>
          </a:p>
          <a:p>
            <a:pPr marL="565150" lvl="2" indent="-6350" defTabSz="457200">
              <a:buFont typeface="Wingdings" panose="05000000000000000000" pitchFamily="2" charset="2"/>
              <a:buChar char="v"/>
            </a:pPr>
            <a:endParaRPr lang="en-US" sz="2200" dirty="0">
              <a:latin typeface="Arial" pitchFamily="34" charset="0"/>
              <a:cs typeface="Arial" pitchFamily="34" charset="0"/>
            </a:endParaRPr>
          </a:p>
          <a:p>
            <a:pPr marL="565150" lvl="2" indent="-6350" defTabSz="457200">
              <a:buFont typeface="Wingdings" panose="05000000000000000000" pitchFamily="2" charset="2"/>
              <a:buChar char="v"/>
            </a:pPr>
            <a:r>
              <a:rPr lang="en-US" sz="2200" dirty="0">
                <a:latin typeface="Arial" pitchFamily="34" charset="0"/>
                <a:cs typeface="Arial" pitchFamily="34" charset="0"/>
              </a:rPr>
              <a:t>   Exempt from Income tax</a:t>
            </a:r>
          </a:p>
          <a:p>
            <a:pPr marL="6350" lvl="2" indent="-6350" defTabSz="457200"/>
            <a:endParaRPr lang="en-US" sz="2200" dirty="0">
              <a:solidFill>
                <a:schemeClr val="accent3">
                  <a:lumMod val="50000"/>
                </a:schemeClr>
              </a:solidFill>
              <a:latin typeface="Arial" pitchFamily="34" charset="0"/>
              <a:cs typeface="Arial" pitchFamily="34" charset="0"/>
            </a:endParaRPr>
          </a:p>
          <a:p>
            <a:pPr marL="53975" lvl="1" indent="3175" algn="just" defTabSz="457200">
              <a:lnSpc>
                <a:spcPct val="150000"/>
              </a:lnSpc>
              <a:buFont typeface="Wingdings" panose="05000000000000000000" pitchFamily="2" charset="2"/>
              <a:buChar char="Ø"/>
            </a:pPr>
            <a:r>
              <a:rPr lang="en-US" sz="2200" b="1" dirty="0">
                <a:solidFill>
                  <a:srgbClr val="7030A0"/>
                </a:solidFill>
                <a:latin typeface="Arial" pitchFamily="34" charset="0"/>
                <a:cs typeface="Arial" pitchFamily="34" charset="0"/>
              </a:rPr>
              <a:t>   </a:t>
            </a:r>
            <a:r>
              <a:rPr lang="en-US" sz="2200" b="1" u="sng" dirty="0">
                <a:solidFill>
                  <a:srgbClr val="7030A0"/>
                </a:solidFill>
                <a:latin typeface="Arial" pitchFamily="34" charset="0"/>
                <a:cs typeface="Arial" pitchFamily="34" charset="0"/>
              </a:rPr>
              <a:t>Allowances</a:t>
            </a:r>
            <a:r>
              <a:rPr lang="en-US" sz="2200" dirty="0">
                <a:solidFill>
                  <a:srgbClr val="7030A0"/>
                </a:solidFill>
                <a:latin typeface="Arial" pitchFamily="34" charset="0"/>
                <a:cs typeface="Arial" pitchFamily="34" charset="0"/>
              </a:rPr>
              <a:t>.</a:t>
            </a:r>
            <a:r>
              <a:rPr lang="en-US" sz="2200" b="1" dirty="0">
                <a:solidFill>
                  <a:srgbClr val="0000FF"/>
                </a:solidFill>
                <a:latin typeface="Arial" pitchFamily="34" charset="0"/>
                <a:cs typeface="Arial" pitchFamily="34" charset="0"/>
              </a:rPr>
              <a:t>   </a:t>
            </a:r>
            <a:r>
              <a:rPr lang="en-US" sz="2200" dirty="0">
                <a:solidFill>
                  <a:srgbClr val="00B050"/>
                </a:solidFill>
                <a:latin typeface="Arial" pitchFamily="34" charset="0"/>
                <a:cs typeface="Arial" pitchFamily="34" charset="0"/>
              </a:rPr>
              <a:t>The </a:t>
            </a:r>
            <a:r>
              <a:rPr lang="en-US" sz="2200" dirty="0" err="1">
                <a:solidFill>
                  <a:srgbClr val="00B050"/>
                </a:solidFill>
                <a:latin typeface="Arial" pitchFamily="34" charset="0"/>
                <a:cs typeface="Arial" pitchFamily="34" charset="0"/>
              </a:rPr>
              <a:t>Agniveer</a:t>
            </a:r>
            <a:r>
              <a:rPr lang="en-US" sz="2200" dirty="0">
                <a:solidFill>
                  <a:srgbClr val="00B050"/>
                </a:solidFill>
                <a:latin typeface="Arial" pitchFamily="34" charset="0"/>
                <a:cs typeface="Arial" pitchFamily="34" charset="0"/>
              </a:rPr>
              <a:t> pay is a composite package and he will not be eligible for any DA and MS Pay. Only applicable Risk &amp; Hardship, Ration, Dress and Travel Allowances as decided by the GOI from time to time. </a:t>
            </a:r>
          </a:p>
        </p:txBody>
      </p:sp>
      <p:pic>
        <p:nvPicPr>
          <p:cNvPr id="9"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B6F15528-21DE-4FAA-801E-634DDDAF4B2B}" type="slidenum">
              <a:rPr lang="en-US" smtClean="0">
                <a:solidFill>
                  <a:prstClr val="black">
                    <a:tint val="75000"/>
                  </a:prstClr>
                </a:solidFill>
              </a:rPr>
              <a:pPr/>
              <a:t>6</a:t>
            </a:fld>
            <a:endParaRPr lang="en-US">
              <a:solidFill>
                <a:prstClr val="black">
                  <a:tint val="75000"/>
                </a:prstClr>
              </a:solidFill>
            </a:endParaRPr>
          </a:p>
        </p:txBody>
      </p:sp>
    </p:spTree>
    <p:extLst>
      <p:ext uri="{BB962C8B-B14F-4D97-AF65-F5344CB8AC3E}">
        <p14:creationId xmlns:p14="http://schemas.microsoft.com/office/powerpoint/2010/main" val="1113815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6"/>
          <p:cNvSpPr txBox="1">
            <a:spLocks noChangeArrowheads="1"/>
          </p:cNvSpPr>
          <p:nvPr/>
        </p:nvSpPr>
        <p:spPr bwMode="auto">
          <a:xfrm>
            <a:off x="1066800" y="1447800"/>
            <a:ext cx="7391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spcBef>
                <a:spcPct val="50000"/>
              </a:spcBef>
            </a:pPr>
            <a:endParaRPr lang="en-US" altLang="en-US"/>
          </a:p>
        </p:txBody>
      </p:sp>
      <p:sp>
        <p:nvSpPr>
          <p:cNvPr id="52229" name="Rectangle 9"/>
          <p:cNvSpPr>
            <a:spLocks noChangeArrowheads="1"/>
          </p:cNvSpPr>
          <p:nvPr/>
        </p:nvSpPr>
        <p:spPr bwMode="auto">
          <a:xfrm>
            <a:off x="0" y="914400"/>
            <a:ext cx="9090734" cy="6047809"/>
          </a:xfrm>
          <a:prstGeom prst="rect">
            <a:avLst/>
          </a:prstGeom>
          <a:noFill/>
          <a:ln w="9525">
            <a:noFill/>
            <a:miter lim="800000"/>
            <a:headEnd/>
            <a:tailEnd/>
          </a:ln>
        </p:spPr>
        <p:txBody>
          <a:bodyPr wrap="square">
            <a:spAutoFit/>
          </a:bodyPr>
          <a:lstStyle/>
          <a:p>
            <a:pPr algn="ctr">
              <a:lnSpc>
                <a:spcPct val="80000"/>
              </a:lnSpc>
              <a:defRPr/>
            </a:pPr>
            <a:r>
              <a:rPr lang="en-US" sz="2200" dirty="0">
                <a:solidFill>
                  <a:srgbClr val="0000FF"/>
                </a:solidFill>
                <a:latin typeface="Arial" pitchFamily="34" charset="0"/>
                <a:cs typeface="Arial" pitchFamily="34" charset="0"/>
              </a:rPr>
              <a:t>   </a:t>
            </a:r>
            <a:r>
              <a:rPr lang="en-US" altLang="en-US" sz="2400" b="1" u="sng" dirty="0">
                <a:solidFill>
                  <a:srgbClr val="FF0000"/>
                </a:solidFill>
                <a:latin typeface="Arial" pitchFamily="34" charset="0"/>
                <a:cs typeface="Arial" pitchFamily="34" charset="0"/>
              </a:rPr>
              <a:t>PAY &amp; ALLOWANCES : SEPOY </a:t>
            </a:r>
            <a:endParaRPr lang="en-US" altLang="en-US" sz="2200" b="1" u="sng" dirty="0">
              <a:solidFill>
                <a:srgbClr val="FF0000"/>
              </a:solidFill>
              <a:latin typeface="Arial" pitchFamily="34" charset="0"/>
              <a:cs typeface="Arial" pitchFamily="34" charset="0"/>
            </a:endParaRPr>
          </a:p>
          <a:p>
            <a:pPr algn="l">
              <a:lnSpc>
                <a:spcPct val="80000"/>
              </a:lnSpc>
              <a:defRPr/>
            </a:pPr>
            <a:endParaRPr lang="en-US" sz="600" dirty="0">
              <a:solidFill>
                <a:srgbClr val="0000FF"/>
              </a:solidFill>
              <a:latin typeface="Arial" pitchFamily="34" charset="0"/>
              <a:cs typeface="Arial" pitchFamily="34" charset="0"/>
            </a:endParaRPr>
          </a:p>
          <a:p>
            <a:pPr marL="342900" indent="-342900" algn="l">
              <a:lnSpc>
                <a:spcPct val="150000"/>
              </a:lnSpc>
              <a:buFont typeface="Wingdings" panose="05000000000000000000" pitchFamily="2" charset="2"/>
              <a:buChar char="Ø"/>
              <a:defRPr/>
            </a:pPr>
            <a:r>
              <a:rPr lang="en-US" sz="2200" dirty="0">
                <a:solidFill>
                  <a:srgbClr val="0000FF"/>
                </a:solidFill>
                <a:latin typeface="Arial" pitchFamily="34" charset="0"/>
                <a:cs typeface="Arial" pitchFamily="34" charset="0"/>
              </a:rPr>
              <a:t>   BAND PAY		-	30000-40000 </a:t>
            </a:r>
          </a:p>
          <a:p>
            <a:pPr marL="342900" lvl="1" indent="-342900">
              <a:lnSpc>
                <a:spcPct val="150000"/>
              </a:lnSpc>
              <a:buFont typeface="Wingdings" panose="05000000000000000000" pitchFamily="2" charset="2"/>
              <a:buChar char="Ø"/>
              <a:defRPr/>
            </a:pPr>
            <a:r>
              <a:rPr lang="en-US" sz="2200" dirty="0">
                <a:solidFill>
                  <a:srgbClr val="00B050"/>
                </a:solidFill>
                <a:latin typeface="Arial" pitchFamily="34" charset="0"/>
                <a:cs typeface="Arial" pitchFamily="34" charset="0"/>
              </a:rPr>
              <a:t>   CI OPS 			-	9700-7469-6000</a:t>
            </a:r>
          </a:p>
          <a:p>
            <a:pPr marL="342900" indent="-342900" algn="l">
              <a:lnSpc>
                <a:spcPct val="150000"/>
              </a:lnSpc>
              <a:buFont typeface="Wingdings" panose="05000000000000000000" pitchFamily="2" charset="2"/>
              <a:buChar char="Ø"/>
              <a:defRPr/>
            </a:pPr>
            <a:r>
              <a:rPr lang="en-US" sz="2200" dirty="0">
                <a:latin typeface="Arial" pitchFamily="34" charset="0"/>
                <a:cs typeface="Arial" pitchFamily="34" charset="0"/>
              </a:rPr>
              <a:t>   </a:t>
            </a:r>
            <a:r>
              <a:rPr lang="en-US" sz="2200" dirty="0" err="1">
                <a:latin typeface="Arial" pitchFamily="34" charset="0"/>
                <a:cs typeface="Arial" pitchFamily="34" charset="0"/>
              </a:rPr>
              <a:t>HAFA</a:t>
            </a:r>
            <a:r>
              <a:rPr lang="en-US" sz="2200" dirty="0">
                <a:latin typeface="Arial" pitchFamily="34" charset="0"/>
                <a:cs typeface="Arial" pitchFamily="34" charset="0"/>
              </a:rPr>
              <a:t>			-	9700  </a:t>
            </a:r>
          </a:p>
          <a:p>
            <a:pPr marL="342900" indent="-342900" algn="l">
              <a:lnSpc>
                <a:spcPct val="150000"/>
              </a:lnSpc>
              <a:buFont typeface="Wingdings" panose="05000000000000000000" pitchFamily="2" charset="2"/>
              <a:buChar char="Ø"/>
              <a:defRPr/>
            </a:pPr>
            <a:r>
              <a:rPr lang="en-US" sz="2200" dirty="0">
                <a:solidFill>
                  <a:srgbClr val="0000FF"/>
                </a:solidFill>
                <a:latin typeface="Arial" pitchFamily="34" charset="0"/>
                <a:cs typeface="Arial" pitchFamily="34" charset="0"/>
              </a:rPr>
              <a:t>   FD 			-	6000</a:t>
            </a:r>
          </a:p>
          <a:p>
            <a:pPr marL="342900" indent="-342900" algn="l">
              <a:lnSpc>
                <a:spcPct val="150000"/>
              </a:lnSpc>
              <a:buFont typeface="Wingdings" panose="05000000000000000000" pitchFamily="2" charset="2"/>
              <a:buChar char="Ø"/>
              <a:defRPr/>
            </a:pPr>
            <a:r>
              <a:rPr lang="en-US" sz="2200" dirty="0">
                <a:solidFill>
                  <a:srgbClr val="00B050"/>
                </a:solidFill>
                <a:latin typeface="Arial" pitchFamily="34" charset="0"/>
                <a:cs typeface="Arial" pitchFamily="34" charset="0"/>
              </a:rPr>
              <a:t>   MOD FD 			-	3600</a:t>
            </a:r>
          </a:p>
          <a:p>
            <a:pPr marL="342900" indent="-342900" algn="l">
              <a:lnSpc>
                <a:spcPct val="150000"/>
              </a:lnSpc>
              <a:buFont typeface="Wingdings" panose="05000000000000000000" pitchFamily="2" charset="2"/>
              <a:buChar char="Ø"/>
              <a:defRPr/>
            </a:pPr>
            <a:r>
              <a:rPr lang="en-US" sz="2200" dirty="0">
                <a:latin typeface="Arial" pitchFamily="34" charset="0"/>
                <a:cs typeface="Arial" pitchFamily="34" charset="0"/>
              </a:rPr>
              <a:t>   </a:t>
            </a:r>
            <a:r>
              <a:rPr lang="en-US" sz="2200" dirty="0" err="1">
                <a:latin typeface="Arial" pitchFamily="34" charset="0"/>
                <a:cs typeface="Arial" pitchFamily="34" charset="0"/>
              </a:rPr>
              <a:t>HAA</a:t>
            </a:r>
            <a:r>
              <a:rPr lang="en-US" sz="2200" dirty="0">
                <a:latin typeface="Arial" pitchFamily="34" charset="0"/>
                <a:cs typeface="Arial" pitchFamily="34" charset="0"/>
              </a:rPr>
              <a:t>			-	17300-4100-2700</a:t>
            </a:r>
          </a:p>
          <a:p>
            <a:pPr marL="342900" indent="-342900" algn="l">
              <a:lnSpc>
                <a:spcPct val="150000"/>
              </a:lnSpc>
              <a:buFont typeface="Wingdings" panose="05000000000000000000" pitchFamily="2" charset="2"/>
              <a:buChar char="Ø"/>
              <a:defRPr/>
            </a:pPr>
            <a:r>
              <a:rPr lang="en-US" sz="2200" dirty="0">
                <a:solidFill>
                  <a:srgbClr val="0000FF"/>
                </a:solidFill>
                <a:latin typeface="Arial" pitchFamily="34" charset="0"/>
                <a:cs typeface="Arial" pitchFamily="34" charset="0"/>
              </a:rPr>
              <a:t>   FLYING ALLCE 		-	17300</a:t>
            </a:r>
            <a:endParaRPr lang="en-US" sz="2200" dirty="0">
              <a:solidFill>
                <a:srgbClr val="00B050"/>
              </a:solidFill>
              <a:latin typeface="Arial" pitchFamily="34" charset="0"/>
              <a:cs typeface="Arial" pitchFamily="34" charset="0"/>
            </a:endParaRPr>
          </a:p>
          <a:p>
            <a:pPr marL="342900" indent="-342900" algn="l">
              <a:lnSpc>
                <a:spcPct val="150000"/>
              </a:lnSpc>
              <a:buFont typeface="Wingdings" panose="05000000000000000000" pitchFamily="2" charset="2"/>
              <a:buChar char="Ø"/>
              <a:defRPr/>
            </a:pPr>
            <a:r>
              <a:rPr lang="en-US" sz="2200" dirty="0">
                <a:solidFill>
                  <a:srgbClr val="00B050"/>
                </a:solidFill>
                <a:latin typeface="Arial" pitchFamily="34" charset="0"/>
                <a:cs typeface="Arial" pitchFamily="34" charset="0"/>
              </a:rPr>
              <a:t>   </a:t>
            </a:r>
            <a:r>
              <a:rPr lang="en-US" sz="2200" dirty="0" err="1">
                <a:solidFill>
                  <a:srgbClr val="00B050"/>
                </a:solidFill>
                <a:latin typeface="Arial" pitchFamily="34" charset="0"/>
                <a:cs typeface="Arial" pitchFamily="34" charset="0"/>
              </a:rPr>
              <a:t>SPL</a:t>
            </a:r>
            <a:r>
              <a:rPr lang="en-US" sz="2200" dirty="0">
                <a:solidFill>
                  <a:srgbClr val="00B050"/>
                </a:solidFill>
                <a:latin typeface="Arial" pitchFamily="34" charset="0"/>
                <a:cs typeface="Arial" pitchFamily="34" charset="0"/>
              </a:rPr>
              <a:t> FORCES		-	17300</a:t>
            </a:r>
          </a:p>
          <a:p>
            <a:pPr marL="342900" indent="-342900" algn="l">
              <a:lnSpc>
                <a:spcPct val="150000"/>
              </a:lnSpc>
              <a:buFont typeface="Wingdings" panose="05000000000000000000" pitchFamily="2" charset="2"/>
              <a:buChar char="Ø"/>
              <a:defRPr/>
            </a:pPr>
            <a:r>
              <a:rPr lang="en-US" sz="2200" dirty="0">
                <a:latin typeface="Arial" pitchFamily="34" charset="0"/>
                <a:cs typeface="Arial" pitchFamily="34" charset="0"/>
              </a:rPr>
              <a:t>   </a:t>
            </a:r>
            <a:r>
              <a:rPr lang="en-US" sz="2200" dirty="0" err="1">
                <a:latin typeface="Arial" pitchFamily="34" charset="0"/>
                <a:cs typeface="Arial" pitchFamily="34" charset="0"/>
              </a:rPr>
              <a:t>SIACHEN</a:t>
            </a:r>
            <a:r>
              <a:rPr lang="en-US" sz="2200" dirty="0">
                <a:latin typeface="Arial" pitchFamily="34" charset="0"/>
                <a:cs typeface="Arial" pitchFamily="34" charset="0"/>
              </a:rPr>
              <a:t> </a:t>
            </a:r>
            <a:r>
              <a:rPr lang="en-US" sz="2200" dirty="0" err="1">
                <a:latin typeface="Arial" pitchFamily="34" charset="0"/>
                <a:cs typeface="Arial" pitchFamily="34" charset="0"/>
              </a:rPr>
              <a:t>ALLCE</a:t>
            </a:r>
            <a:r>
              <a:rPr lang="en-US" sz="2200" dirty="0">
                <a:latin typeface="Arial" pitchFamily="34" charset="0"/>
                <a:cs typeface="Arial" pitchFamily="34" charset="0"/>
              </a:rPr>
              <a:t> 	-	30000</a:t>
            </a:r>
          </a:p>
          <a:p>
            <a:pPr marL="342900" indent="-342900" algn="l">
              <a:lnSpc>
                <a:spcPct val="150000"/>
              </a:lnSpc>
              <a:buFont typeface="Wingdings" panose="05000000000000000000" pitchFamily="2" charset="2"/>
              <a:buChar char="Ø"/>
              <a:defRPr/>
            </a:pPr>
            <a:r>
              <a:rPr lang="en-US" sz="2200" dirty="0">
                <a:solidFill>
                  <a:srgbClr val="0000FF"/>
                </a:solidFill>
                <a:latin typeface="Arial" pitchFamily="34" charset="0"/>
                <a:cs typeface="Arial" pitchFamily="34" charset="0"/>
              </a:rPr>
              <a:t>   PARA </a:t>
            </a:r>
            <a:r>
              <a:rPr lang="en-US" sz="2200" dirty="0" err="1">
                <a:solidFill>
                  <a:srgbClr val="0000FF"/>
                </a:solidFill>
                <a:latin typeface="Arial" pitchFamily="34" charset="0"/>
                <a:cs typeface="Arial" pitchFamily="34" charset="0"/>
              </a:rPr>
              <a:t>ALLCE</a:t>
            </a:r>
            <a:r>
              <a:rPr lang="en-US" sz="2200" dirty="0">
                <a:solidFill>
                  <a:srgbClr val="0000FF"/>
                </a:solidFill>
                <a:latin typeface="Arial" pitchFamily="34" charset="0"/>
                <a:cs typeface="Arial" pitchFamily="34" charset="0"/>
              </a:rPr>
              <a:t> 		-	6000</a:t>
            </a:r>
          </a:p>
          <a:p>
            <a:pPr marL="342900" indent="-342900" algn="l">
              <a:lnSpc>
                <a:spcPct val="150000"/>
              </a:lnSpc>
              <a:buFont typeface="Wingdings" panose="05000000000000000000" pitchFamily="2" charset="2"/>
              <a:buChar char="Ø"/>
              <a:defRPr/>
            </a:pPr>
            <a:r>
              <a:rPr lang="en-US" sz="2200" dirty="0">
                <a:solidFill>
                  <a:srgbClr val="00B050"/>
                </a:solidFill>
                <a:latin typeface="Arial" pitchFamily="34" charset="0"/>
                <a:cs typeface="Arial" pitchFamily="34" charset="0"/>
              </a:rPr>
              <a:t>   DRESS ALLCE (PA)	-	10000</a:t>
            </a:r>
            <a:endParaRPr lang="en-US" sz="2200" dirty="0">
              <a:solidFill>
                <a:srgbClr val="00B050"/>
              </a:solidFill>
              <a:latin typeface="Arial Black" pitchFamily="34" charset="0"/>
            </a:endParaRPr>
          </a:p>
        </p:txBody>
      </p:sp>
      <p:graphicFrame>
        <p:nvGraphicFramePr>
          <p:cNvPr id="9" name="Diagram 8"/>
          <p:cNvGraphicFramePr/>
          <p:nvPr>
            <p:extLst>
              <p:ext uri="{D42A27DB-BD31-4B8C-83A1-F6EECF244321}">
                <p14:modId xmlns:p14="http://schemas.microsoft.com/office/powerpoint/2010/main" val="135243089"/>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 name="Picture 12" descr="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31043"/>
            <a:ext cx="838200" cy="914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m_indiaflag"/>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8328734" y="31044"/>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0229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4177126601"/>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extBox 12"/>
          <p:cNvSpPr txBox="1"/>
          <p:nvPr/>
        </p:nvSpPr>
        <p:spPr>
          <a:xfrm>
            <a:off x="0" y="923581"/>
            <a:ext cx="9144000" cy="5678478"/>
          </a:xfrm>
          <a:prstGeom prst="rect">
            <a:avLst/>
          </a:prstGeom>
          <a:noFill/>
        </p:spPr>
        <p:txBody>
          <a:bodyPr wrap="square" rtlCol="0">
            <a:spAutoFit/>
          </a:bodyPr>
          <a:lstStyle/>
          <a:p>
            <a:pPr lvl="1" algn="ctr" defTabSz="457200"/>
            <a:r>
              <a:rPr lang="en-US" sz="2200" b="1" dirty="0">
                <a:solidFill>
                  <a:srgbClr val="FF0000"/>
                </a:solidFill>
                <a:latin typeface="Arial" pitchFamily="34" charset="0"/>
                <a:cs typeface="Arial" pitchFamily="34" charset="0"/>
              </a:rPr>
              <a:t> </a:t>
            </a:r>
            <a:r>
              <a:rPr lang="en-US" sz="2200" b="1" u="sng" dirty="0">
                <a:solidFill>
                  <a:srgbClr val="FF0000"/>
                </a:solidFill>
                <a:latin typeface="Arial" pitchFamily="34" charset="0"/>
                <a:cs typeface="Arial" pitchFamily="34" charset="0"/>
              </a:rPr>
              <a:t>PAY, ALLOWANCES &amp; ALLIED BENEFITS</a:t>
            </a:r>
            <a:endParaRPr lang="en-US" sz="2200" dirty="0">
              <a:solidFill>
                <a:srgbClr val="FF0000"/>
              </a:solidFill>
              <a:latin typeface="Arial" pitchFamily="34" charset="0"/>
              <a:cs typeface="Arial" pitchFamily="34" charset="0"/>
            </a:endParaRPr>
          </a:p>
          <a:p>
            <a:pPr marL="842963" lvl="2" defTabSz="457200"/>
            <a:r>
              <a:rPr lang="en-US" sz="2200" dirty="0">
                <a:solidFill>
                  <a:srgbClr val="0000FF"/>
                </a:solidFill>
                <a:latin typeface="Arial" pitchFamily="34" charset="0"/>
                <a:cs typeface="Arial" pitchFamily="34" charset="0"/>
              </a:rPr>
              <a:t> </a:t>
            </a:r>
          </a:p>
          <a:p>
            <a:pPr marL="50800" lvl="2" indent="-3175" algn="just" defTabSz="457200">
              <a:lnSpc>
                <a:spcPct val="150000"/>
              </a:lnSpc>
              <a:buFont typeface="Wingdings" panose="05000000000000000000" pitchFamily="2" charset="2"/>
              <a:buChar char="Ø"/>
            </a:pPr>
            <a:r>
              <a:rPr lang="en-US" sz="2200" b="1" dirty="0">
                <a:solidFill>
                  <a:srgbClr val="7030A0"/>
                </a:solidFill>
                <a:latin typeface="Arial" pitchFamily="34" charset="0"/>
                <a:cs typeface="Arial" pitchFamily="34" charset="0"/>
              </a:rPr>
              <a:t>    </a:t>
            </a:r>
            <a:r>
              <a:rPr lang="en-US" sz="2200" b="1" u="sng" dirty="0">
                <a:solidFill>
                  <a:srgbClr val="7030A0"/>
                </a:solidFill>
                <a:latin typeface="Arial" pitchFamily="34" charset="0"/>
                <a:cs typeface="Arial" pitchFamily="34" charset="0"/>
              </a:rPr>
              <a:t>Life Insurance Cover</a:t>
            </a:r>
            <a:r>
              <a:rPr lang="en-US" sz="2200" dirty="0">
                <a:solidFill>
                  <a:srgbClr val="7030A0"/>
                </a:solidFill>
                <a:latin typeface="Arial" pitchFamily="34" charset="0"/>
                <a:cs typeface="Arial" pitchFamily="34" charset="0"/>
              </a:rPr>
              <a:t>. </a:t>
            </a:r>
            <a:r>
              <a:rPr lang="en-US" sz="2200" dirty="0">
                <a:solidFill>
                  <a:srgbClr val="0000FF"/>
                </a:solidFill>
                <a:latin typeface="Arial" pitchFamily="34" charset="0"/>
                <a:cs typeface="Arial" pitchFamily="34" charset="0"/>
              </a:rPr>
              <a:t>Non contributory life insurance cover of      </a:t>
            </a:r>
            <a:r>
              <a:rPr lang="en-US" sz="2200" dirty="0" err="1">
                <a:solidFill>
                  <a:srgbClr val="0000FF"/>
                </a:solidFill>
                <a:latin typeface="Arial" pitchFamily="34" charset="0"/>
                <a:cs typeface="Arial" pitchFamily="34" charset="0"/>
              </a:rPr>
              <a:t>Rs</a:t>
            </a:r>
            <a:r>
              <a:rPr lang="en-US" sz="2200" dirty="0">
                <a:solidFill>
                  <a:srgbClr val="0000FF"/>
                </a:solidFill>
                <a:latin typeface="Arial" pitchFamily="34" charset="0"/>
                <a:cs typeface="Arial" pitchFamily="34" charset="0"/>
              </a:rPr>
              <a:t> 48 Lakhs for their engagement period and they will not be eligible for AGIF Schemes/Benefits</a:t>
            </a:r>
            <a:r>
              <a:rPr lang="en-US" sz="2200" dirty="0">
                <a:solidFill>
                  <a:schemeClr val="accent3">
                    <a:lumMod val="50000"/>
                  </a:schemeClr>
                </a:solidFill>
                <a:latin typeface="Arial" pitchFamily="34" charset="0"/>
                <a:cs typeface="Arial" pitchFamily="34" charset="0"/>
              </a:rPr>
              <a:t>.</a:t>
            </a:r>
          </a:p>
          <a:p>
            <a:pPr marL="47625" lvl="2" algn="just" defTabSz="457200">
              <a:lnSpc>
                <a:spcPct val="150000"/>
              </a:lnSpc>
            </a:pPr>
            <a:r>
              <a:rPr lang="en-US" sz="2200" dirty="0">
                <a:solidFill>
                  <a:schemeClr val="accent3">
                    <a:lumMod val="50000"/>
                  </a:schemeClr>
                </a:solidFill>
                <a:latin typeface="Arial" pitchFamily="34" charset="0"/>
                <a:cs typeface="Arial" pitchFamily="34" charset="0"/>
              </a:rPr>
              <a:t> </a:t>
            </a:r>
          </a:p>
          <a:p>
            <a:pPr marL="50800" lvl="2" indent="-3175" algn="just" defTabSz="457200">
              <a:lnSpc>
                <a:spcPct val="150000"/>
              </a:lnSpc>
              <a:buFont typeface="Wingdings" panose="05000000000000000000" pitchFamily="2" charset="2"/>
              <a:buChar char="Ø"/>
            </a:pPr>
            <a:r>
              <a:rPr lang="en-US" sz="2200" b="1" dirty="0">
                <a:solidFill>
                  <a:srgbClr val="7030A0"/>
                </a:solidFill>
                <a:latin typeface="Arial" pitchFamily="34" charset="0"/>
                <a:cs typeface="Arial" pitchFamily="34" charset="0"/>
              </a:rPr>
              <a:t>   </a:t>
            </a:r>
            <a:r>
              <a:rPr lang="en-US" sz="2200" b="1" u="sng" dirty="0">
                <a:solidFill>
                  <a:srgbClr val="7030A0"/>
                </a:solidFill>
                <a:latin typeface="Arial" pitchFamily="34" charset="0"/>
                <a:cs typeface="Arial" pitchFamily="34" charset="0"/>
              </a:rPr>
              <a:t>Termination/ Release from Service</a:t>
            </a:r>
            <a:r>
              <a:rPr lang="en-US" sz="2200" dirty="0">
                <a:solidFill>
                  <a:srgbClr val="7030A0"/>
                </a:solidFill>
                <a:latin typeface="Arial" pitchFamily="34" charset="0"/>
                <a:cs typeface="Arial" pitchFamily="34" charset="0"/>
              </a:rPr>
              <a:t>.</a:t>
            </a:r>
            <a:r>
              <a:rPr lang="en-US" sz="2200" b="1" u="sng" dirty="0">
                <a:solidFill>
                  <a:srgbClr val="7030A0"/>
                </a:solidFill>
                <a:latin typeface="Arial" pitchFamily="34" charset="0"/>
                <a:cs typeface="Arial" pitchFamily="34" charset="0"/>
              </a:rPr>
              <a:t> </a:t>
            </a:r>
          </a:p>
          <a:p>
            <a:pPr marL="511175" lvl="2" indent="-3175" algn="just" defTabSz="457200">
              <a:lnSpc>
                <a:spcPct val="150000"/>
              </a:lnSpc>
              <a:buFont typeface="Wingdings" panose="05000000000000000000" pitchFamily="2" charset="2"/>
              <a:buChar char="v"/>
            </a:pPr>
            <a:r>
              <a:rPr lang="en-US" sz="2200" b="1" dirty="0">
                <a:solidFill>
                  <a:srgbClr val="00B050"/>
                </a:solidFill>
                <a:latin typeface="Arial" pitchFamily="34" charset="0"/>
                <a:cs typeface="Arial" pitchFamily="34" charset="0"/>
              </a:rPr>
              <a:t>   </a:t>
            </a:r>
            <a:r>
              <a:rPr lang="en-US" sz="2200" dirty="0">
                <a:solidFill>
                  <a:srgbClr val="00B050"/>
                </a:solidFill>
                <a:latin typeface="Arial" pitchFamily="34" charset="0"/>
                <a:cs typeface="Arial" pitchFamily="34" charset="0"/>
              </a:rPr>
              <a:t>Minimum service four years service compulsory.</a:t>
            </a:r>
          </a:p>
          <a:p>
            <a:pPr marL="511175" lvl="2" indent="-3175" algn="just" defTabSz="457200">
              <a:lnSpc>
                <a:spcPct val="150000"/>
              </a:lnSpc>
              <a:buFont typeface="Wingdings" panose="05000000000000000000" pitchFamily="2" charset="2"/>
              <a:buChar char="v"/>
            </a:pPr>
            <a:r>
              <a:rPr lang="en-US" sz="2200" dirty="0">
                <a:latin typeface="Arial" pitchFamily="34" charset="0"/>
                <a:cs typeface="Arial" pitchFamily="34" charset="0"/>
              </a:rPr>
              <a:t>   Release at own request prior to completion of terms of engagement is not permitted. However, permission may be granted in most exceptional cases, if sanctioned by competent authority. </a:t>
            </a:r>
          </a:p>
          <a:p>
            <a:pPr marL="511175" lvl="2" indent="-3175" algn="just" defTabSz="457200">
              <a:buFont typeface="Wingdings" panose="05000000000000000000" pitchFamily="2" charset="2"/>
              <a:buChar char="v"/>
            </a:pPr>
            <a:endParaRPr lang="en-US" sz="2200" b="1" dirty="0">
              <a:latin typeface="Arial" pitchFamily="34" charset="0"/>
              <a:cs typeface="Arial" pitchFamily="34" charset="0"/>
            </a:endParaRPr>
          </a:p>
        </p:txBody>
      </p:sp>
      <p:pic>
        <p:nvPicPr>
          <p:cNvPr id="9"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B6F15528-21DE-4FAA-801E-634DDDAF4B2B}" type="slidenum">
              <a:rPr lang="en-US" smtClean="0">
                <a:solidFill>
                  <a:prstClr val="black">
                    <a:tint val="75000"/>
                  </a:prstClr>
                </a:solidFill>
              </a:rPr>
              <a:pPr/>
              <a:t>8</a:t>
            </a:fld>
            <a:endParaRPr lang="en-US">
              <a:solidFill>
                <a:prstClr val="black">
                  <a:tint val="75000"/>
                </a:prstClr>
              </a:solidFill>
            </a:endParaRPr>
          </a:p>
        </p:txBody>
      </p:sp>
    </p:spTree>
    <p:extLst>
      <p:ext uri="{BB962C8B-B14F-4D97-AF65-F5344CB8AC3E}">
        <p14:creationId xmlns:p14="http://schemas.microsoft.com/office/powerpoint/2010/main" val="1226910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946410960"/>
              </p:ext>
            </p:extLst>
          </p:nvPr>
        </p:nvGraphicFramePr>
        <p:xfrm>
          <a:off x="0" y="0"/>
          <a:ext cx="91440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extBox 12"/>
          <p:cNvSpPr txBox="1"/>
          <p:nvPr/>
        </p:nvSpPr>
        <p:spPr>
          <a:xfrm>
            <a:off x="0" y="923581"/>
            <a:ext cx="9144000" cy="6155531"/>
          </a:xfrm>
          <a:prstGeom prst="rect">
            <a:avLst/>
          </a:prstGeom>
          <a:noFill/>
        </p:spPr>
        <p:txBody>
          <a:bodyPr wrap="square" rtlCol="0">
            <a:spAutoFit/>
          </a:bodyPr>
          <a:lstStyle/>
          <a:p>
            <a:pPr algn="ctr" defTabSz="457200"/>
            <a:r>
              <a:rPr lang="en-US" sz="2200" b="1" dirty="0">
                <a:solidFill>
                  <a:srgbClr val="FF0000"/>
                </a:solidFill>
                <a:latin typeface="Arial" pitchFamily="34" charset="0"/>
                <a:cs typeface="Arial" pitchFamily="34" charset="0"/>
              </a:rPr>
              <a:t> </a:t>
            </a:r>
            <a:r>
              <a:rPr lang="en-US" sz="2200" b="1" u="sng" dirty="0">
                <a:solidFill>
                  <a:srgbClr val="FF0000"/>
                </a:solidFill>
                <a:latin typeface="Arial" pitchFamily="34" charset="0"/>
                <a:cs typeface="Arial" pitchFamily="34" charset="0"/>
              </a:rPr>
              <a:t>BENEFITS FOR PERSONNEL EXITING AT </a:t>
            </a:r>
          </a:p>
          <a:p>
            <a:pPr algn="ctr" defTabSz="457200"/>
            <a:r>
              <a:rPr lang="en-US" sz="2200" b="1" u="sng" dirty="0">
                <a:solidFill>
                  <a:srgbClr val="FF0000"/>
                </a:solidFill>
                <a:latin typeface="Arial" pitchFamily="34" charset="0"/>
                <a:cs typeface="Arial" pitchFamily="34" charset="0"/>
              </a:rPr>
              <a:t>FOUR YEARS OF SERVICE</a:t>
            </a:r>
            <a:r>
              <a:rPr lang="en-US" sz="2200" dirty="0">
                <a:solidFill>
                  <a:srgbClr val="FF0000"/>
                </a:solidFill>
                <a:latin typeface="Arial" pitchFamily="34" charset="0"/>
                <a:cs typeface="Arial" pitchFamily="34" charset="0"/>
              </a:rPr>
              <a:t> </a:t>
            </a:r>
          </a:p>
          <a:p>
            <a:pPr marL="809625" lvl="1" defTabSz="457200"/>
            <a:endParaRPr lang="en-US" sz="1100" dirty="0">
              <a:latin typeface="Arial" pitchFamily="34" charset="0"/>
              <a:cs typeface="Arial" pitchFamily="34" charset="0"/>
            </a:endParaRPr>
          </a:p>
          <a:p>
            <a:pPr marL="809625" lvl="1" defTabSz="457200"/>
            <a:endParaRPr lang="en-US" sz="1100" dirty="0">
              <a:latin typeface="Arial" pitchFamily="34" charset="0"/>
              <a:cs typeface="Arial" pitchFamily="34" charset="0"/>
            </a:endParaRPr>
          </a:p>
          <a:p>
            <a:pPr marL="1033463" lvl="1" defTabSz="457200">
              <a:buFont typeface="Wingdings" panose="05000000000000000000" pitchFamily="2" charset="2"/>
              <a:buChar char="Ø"/>
            </a:pPr>
            <a:r>
              <a:rPr lang="en-US" sz="2200" dirty="0">
                <a:solidFill>
                  <a:srgbClr val="0000FF"/>
                </a:solidFill>
                <a:latin typeface="Arial" pitchFamily="34" charset="0"/>
                <a:cs typeface="Arial" pitchFamily="34" charset="0"/>
              </a:rPr>
              <a:t>   </a:t>
            </a:r>
            <a:r>
              <a:rPr lang="en-US" sz="2400" dirty="0" err="1">
                <a:solidFill>
                  <a:srgbClr val="0000FF"/>
                </a:solidFill>
                <a:latin typeface="Arial" pitchFamily="34" charset="0"/>
                <a:cs typeface="Arial" pitchFamily="34" charset="0"/>
              </a:rPr>
              <a:t>Seva</a:t>
            </a:r>
            <a:r>
              <a:rPr lang="en-US" sz="2400" dirty="0">
                <a:solidFill>
                  <a:srgbClr val="0000FF"/>
                </a:solidFill>
                <a:latin typeface="Arial" pitchFamily="34" charset="0"/>
                <a:cs typeface="Arial" pitchFamily="34" charset="0"/>
              </a:rPr>
              <a:t> Nidhi Package. </a:t>
            </a:r>
          </a:p>
          <a:p>
            <a:pPr marL="1033463" lvl="1" defTabSz="457200">
              <a:buFont typeface="Wingdings" panose="05000000000000000000" pitchFamily="2" charset="2"/>
              <a:buChar char="Ø"/>
            </a:pPr>
            <a:endParaRPr lang="en-US" sz="2400" dirty="0">
              <a:solidFill>
                <a:schemeClr val="accent3">
                  <a:lumMod val="50000"/>
                </a:schemeClr>
              </a:solidFill>
              <a:latin typeface="Arial" pitchFamily="34" charset="0"/>
              <a:cs typeface="Arial" pitchFamily="34" charset="0"/>
            </a:endParaRPr>
          </a:p>
          <a:p>
            <a:pPr marL="1033463" lvl="1" defTabSz="457200">
              <a:buFont typeface="Wingdings" panose="05000000000000000000" pitchFamily="2" charset="2"/>
              <a:buChar char="Ø"/>
            </a:pPr>
            <a:r>
              <a:rPr lang="en-US" sz="2400" dirty="0">
                <a:solidFill>
                  <a:srgbClr val="00B050"/>
                </a:solidFill>
                <a:latin typeface="Arial" pitchFamily="34" charset="0"/>
                <a:cs typeface="Arial" pitchFamily="34" charset="0"/>
              </a:rPr>
              <a:t>   </a:t>
            </a:r>
            <a:r>
              <a:rPr lang="en-US" sz="2400" dirty="0" err="1">
                <a:solidFill>
                  <a:srgbClr val="00B050"/>
                </a:solidFill>
                <a:latin typeface="Arial" pitchFamily="34" charset="0"/>
                <a:cs typeface="Arial" pitchFamily="34" charset="0"/>
              </a:rPr>
              <a:t>Agniveer</a:t>
            </a:r>
            <a:r>
              <a:rPr lang="en-US" sz="2400" dirty="0">
                <a:solidFill>
                  <a:srgbClr val="00B050"/>
                </a:solidFill>
                <a:latin typeface="Arial" pitchFamily="34" charset="0"/>
                <a:cs typeface="Arial" pitchFamily="34" charset="0"/>
              </a:rPr>
              <a:t> Skill Certificate.</a:t>
            </a:r>
          </a:p>
          <a:p>
            <a:pPr marL="1033463" lvl="1" defTabSz="457200">
              <a:buFont typeface="Wingdings" panose="05000000000000000000" pitchFamily="2" charset="2"/>
              <a:buChar char="Ø"/>
            </a:pPr>
            <a:endParaRPr lang="en-US" sz="2400" dirty="0">
              <a:solidFill>
                <a:schemeClr val="accent3">
                  <a:lumMod val="50000"/>
                </a:schemeClr>
              </a:solidFill>
              <a:latin typeface="Arial" pitchFamily="34" charset="0"/>
              <a:cs typeface="Arial" pitchFamily="34" charset="0"/>
            </a:endParaRPr>
          </a:p>
          <a:p>
            <a:pPr marL="1033463" lvl="1" defTabSz="457200">
              <a:buFont typeface="Wingdings" panose="05000000000000000000" pitchFamily="2" charset="2"/>
              <a:buChar char="Ø"/>
            </a:pPr>
            <a:r>
              <a:rPr lang="en-US" sz="2400" dirty="0">
                <a:latin typeface="Arial" pitchFamily="34" charset="0"/>
                <a:cs typeface="Arial" pitchFamily="34" charset="0"/>
              </a:rPr>
              <a:t>   Class 12</a:t>
            </a:r>
            <a:r>
              <a:rPr lang="en-US" sz="2400" baseline="30000" dirty="0">
                <a:latin typeface="Arial" pitchFamily="34" charset="0"/>
                <a:cs typeface="Arial" pitchFamily="34" charset="0"/>
              </a:rPr>
              <a:t>th</a:t>
            </a:r>
            <a:r>
              <a:rPr lang="en-US" sz="2400" dirty="0">
                <a:latin typeface="Arial" pitchFamily="34" charset="0"/>
                <a:cs typeface="Arial" pitchFamily="34" charset="0"/>
              </a:rPr>
              <a:t> Certificate  (Who is enrolled on the basis of </a:t>
            </a:r>
          </a:p>
          <a:p>
            <a:pPr marL="1033463" lvl="1" defTabSz="457200"/>
            <a:r>
              <a:rPr lang="en-US" sz="2400" dirty="0">
                <a:latin typeface="Arial" pitchFamily="34" charset="0"/>
                <a:cs typeface="Arial" pitchFamily="34" charset="0"/>
              </a:rPr>
              <a:t>10</a:t>
            </a:r>
            <a:r>
              <a:rPr lang="en-US" sz="2400" baseline="30000" dirty="0">
                <a:latin typeface="Arial" pitchFamily="34" charset="0"/>
                <a:cs typeface="Arial" pitchFamily="34" charset="0"/>
              </a:rPr>
              <a:t>th</a:t>
            </a:r>
            <a:r>
              <a:rPr lang="en-US" sz="2400" dirty="0">
                <a:latin typeface="Arial" pitchFamily="34" charset="0"/>
                <a:cs typeface="Arial" pitchFamily="34" charset="0"/>
              </a:rPr>
              <a:t> qualification</a:t>
            </a:r>
            <a:r>
              <a:rPr lang="en-US" sz="2200" dirty="0">
                <a:latin typeface="Arial" pitchFamily="34" charset="0"/>
                <a:cs typeface="Arial" pitchFamily="34" charset="0"/>
              </a:rPr>
              <a:t>).</a:t>
            </a:r>
          </a:p>
          <a:p>
            <a:pPr marL="392113" lvl="1" indent="-6350" defTabSz="457200">
              <a:buFont typeface="Wingdings" panose="05000000000000000000" pitchFamily="2" charset="2"/>
              <a:buChar char="v"/>
            </a:pPr>
            <a:endParaRPr lang="en-US" sz="2000" dirty="0">
              <a:solidFill>
                <a:srgbClr val="FF0000"/>
              </a:solidFill>
              <a:latin typeface="Arial" pitchFamily="34" charset="0"/>
              <a:cs typeface="Arial" pitchFamily="34" charset="0"/>
            </a:endParaRPr>
          </a:p>
          <a:p>
            <a:pPr marL="392113" lvl="1" indent="-6350" defTabSz="457200">
              <a:buFont typeface="Wingdings" panose="05000000000000000000" pitchFamily="2" charset="2"/>
              <a:buChar char="v"/>
            </a:pPr>
            <a:endParaRPr lang="en-US" sz="2000" dirty="0">
              <a:solidFill>
                <a:srgbClr val="FF0000"/>
              </a:solidFill>
              <a:latin typeface="Arial" pitchFamily="34" charset="0"/>
              <a:cs typeface="Arial" pitchFamily="34" charset="0"/>
            </a:endParaRPr>
          </a:p>
          <a:p>
            <a:pPr marL="392113" lvl="1" indent="-6350" defTabSz="457200">
              <a:buFont typeface="Wingdings" panose="05000000000000000000" pitchFamily="2" charset="2"/>
              <a:buChar char="v"/>
            </a:pPr>
            <a:endParaRPr lang="en-US" sz="2000" dirty="0">
              <a:solidFill>
                <a:srgbClr val="FF0000"/>
              </a:solidFill>
              <a:latin typeface="Arial" pitchFamily="34" charset="0"/>
              <a:cs typeface="Arial" pitchFamily="34" charset="0"/>
            </a:endParaRPr>
          </a:p>
          <a:p>
            <a:pPr marL="392113" lvl="1" indent="-6350" defTabSz="457200">
              <a:buFont typeface="Wingdings" panose="05000000000000000000" pitchFamily="2" charset="2"/>
              <a:buChar char="v"/>
            </a:pPr>
            <a:endParaRPr lang="en-US" sz="2000" dirty="0">
              <a:solidFill>
                <a:srgbClr val="FF0000"/>
              </a:solidFill>
              <a:latin typeface="Arial" pitchFamily="34" charset="0"/>
              <a:cs typeface="Arial" pitchFamily="34" charset="0"/>
            </a:endParaRPr>
          </a:p>
          <a:p>
            <a:pPr marL="392113" lvl="1" indent="-6350" defTabSz="457200">
              <a:buFont typeface="Wingdings" panose="05000000000000000000" pitchFamily="2" charset="2"/>
              <a:buChar char="v"/>
            </a:pPr>
            <a:endParaRPr lang="en-US" sz="2000" dirty="0">
              <a:solidFill>
                <a:srgbClr val="FF0000"/>
              </a:solidFill>
              <a:latin typeface="Arial" pitchFamily="34" charset="0"/>
              <a:cs typeface="Arial" pitchFamily="34" charset="0"/>
            </a:endParaRPr>
          </a:p>
          <a:p>
            <a:pPr marL="392113" lvl="1" indent="-6350" defTabSz="457200">
              <a:buFont typeface="Wingdings" panose="05000000000000000000" pitchFamily="2" charset="2"/>
              <a:buChar char="v"/>
            </a:pPr>
            <a:endParaRPr lang="en-US" sz="2000" dirty="0">
              <a:solidFill>
                <a:srgbClr val="FF0000"/>
              </a:solidFill>
              <a:latin typeface="Arial" pitchFamily="34" charset="0"/>
              <a:cs typeface="Arial" pitchFamily="34" charset="0"/>
            </a:endParaRPr>
          </a:p>
          <a:p>
            <a:pPr marL="385763" lvl="1" defTabSz="457200"/>
            <a:endParaRPr lang="en-US" sz="2000" dirty="0">
              <a:solidFill>
                <a:srgbClr val="FF0000"/>
              </a:solidFill>
              <a:latin typeface="Arial" pitchFamily="34" charset="0"/>
              <a:cs typeface="Arial" pitchFamily="34" charset="0"/>
            </a:endParaRPr>
          </a:p>
          <a:p>
            <a:pPr marL="55563" lvl="1" algn="just" defTabSz="457200"/>
            <a:endParaRPr lang="en-US" sz="2200" dirty="0">
              <a:solidFill>
                <a:srgbClr val="0000FF"/>
              </a:solidFill>
              <a:latin typeface="Arial" pitchFamily="34" charset="0"/>
              <a:cs typeface="Arial" pitchFamily="34" charset="0"/>
            </a:endParaRPr>
          </a:p>
          <a:p>
            <a:pPr marL="398463" lvl="1" indent="-1588" algn="just" defTabSz="457200">
              <a:buFont typeface="Wingdings" panose="05000000000000000000" pitchFamily="2" charset="2"/>
              <a:buChar char="v"/>
            </a:pPr>
            <a:endParaRPr lang="en-US" sz="2200" dirty="0">
              <a:latin typeface="Arial" pitchFamily="34" charset="0"/>
              <a:cs typeface="Arial" pitchFamily="34" charset="0"/>
            </a:endParaRPr>
          </a:p>
        </p:txBody>
      </p:sp>
      <p:pic>
        <p:nvPicPr>
          <p:cNvPr id="9" name="Picture 12"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38200" cy="896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m_indiaflag"/>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305800" y="15522"/>
            <a:ext cx="762000" cy="822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B6F15528-21DE-4FAA-801E-634DDDAF4B2B}" type="slidenum">
              <a:rPr lang="en-US" smtClean="0">
                <a:solidFill>
                  <a:prstClr val="black">
                    <a:tint val="75000"/>
                  </a:prstClr>
                </a:solidFill>
              </a:rPr>
              <a:pPr/>
              <a:t>9</a:t>
            </a:fld>
            <a:endParaRPr lang="en-US">
              <a:solidFill>
                <a:prstClr val="black">
                  <a:tint val="75000"/>
                </a:prstClr>
              </a:solidFill>
            </a:endParaRPr>
          </a:p>
        </p:txBody>
      </p:sp>
    </p:spTree>
    <p:extLst>
      <p:ext uri="{BB962C8B-B14F-4D97-AF65-F5344CB8AC3E}">
        <p14:creationId xmlns:p14="http://schemas.microsoft.com/office/powerpoint/2010/main" val="3642326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TotalTime>
  <Words>1706</Words>
  <Application>Microsoft Office PowerPoint</Application>
  <PresentationFormat>On-screen Show (4:3)</PresentationFormat>
  <Paragraphs>434</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kanan.scorpio64@gmail.com</cp:lastModifiedBy>
  <cp:revision>50</cp:revision>
  <dcterms:created xsi:type="dcterms:W3CDTF">2006-08-16T00:00:00Z</dcterms:created>
  <dcterms:modified xsi:type="dcterms:W3CDTF">2022-06-24T16:35:26Z</dcterms:modified>
</cp:coreProperties>
</file>